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371" r:id="rId2"/>
    <p:sldId id="390" r:id="rId3"/>
    <p:sldId id="403" r:id="rId4"/>
    <p:sldId id="404" r:id="rId5"/>
    <p:sldId id="373" r:id="rId6"/>
    <p:sldId id="405" r:id="rId7"/>
    <p:sldId id="406" r:id="rId8"/>
    <p:sldId id="414" r:id="rId9"/>
    <p:sldId id="415" r:id="rId10"/>
    <p:sldId id="407" r:id="rId11"/>
    <p:sldId id="408" r:id="rId12"/>
    <p:sldId id="381" r:id="rId13"/>
    <p:sldId id="382" r:id="rId14"/>
    <p:sldId id="409" r:id="rId15"/>
    <p:sldId id="410" r:id="rId16"/>
    <p:sldId id="418" r:id="rId17"/>
    <p:sldId id="413" r:id="rId18"/>
    <p:sldId id="416" r:id="rId19"/>
    <p:sldId id="417" r:id="rId20"/>
    <p:sldId id="385" r:id="rId21"/>
    <p:sldId id="411" r:id="rId22"/>
    <p:sldId id="412"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6" autoAdjust="0"/>
    <p:restoredTop sz="94548" autoAdjust="0"/>
  </p:normalViewPr>
  <p:slideViewPr>
    <p:cSldViewPr>
      <p:cViewPr varScale="1">
        <p:scale>
          <a:sx n="109" d="100"/>
          <a:sy n="109" d="100"/>
        </p:scale>
        <p:origin x="1428"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1BF75-05E7-4254-BFC0-75B9EBE50004}" type="datetimeFigureOut">
              <a:rPr lang="tr-TR" smtClean="0"/>
              <a:pPr/>
              <a:t>30.06.2025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127BC-B522-497A-BA8D-93308504F730}" type="slidenum">
              <a:rPr lang="tr-TR" smtClean="0"/>
              <a:pPr/>
              <a:t>‹#›</a:t>
            </a:fld>
            <a:endParaRPr lang="tr-TR"/>
          </a:p>
        </p:txBody>
      </p:sp>
    </p:spTree>
    <p:extLst>
      <p:ext uri="{BB962C8B-B14F-4D97-AF65-F5344CB8AC3E}">
        <p14:creationId xmlns:p14="http://schemas.microsoft.com/office/powerpoint/2010/main" val="213872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1</a:t>
            </a:fld>
            <a:endParaRPr lang="tr-TR" dirty="0"/>
          </a:p>
        </p:txBody>
      </p:sp>
    </p:spTree>
    <p:extLst>
      <p:ext uri="{BB962C8B-B14F-4D97-AF65-F5344CB8AC3E}">
        <p14:creationId xmlns:p14="http://schemas.microsoft.com/office/powerpoint/2010/main" val="251618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2024-2025 Güz döneminden itibaren derslere ilişkin sürekli iyileştirme faaliyetler kapsamında uygulamaya geçirilmesine karar verilen iyileştirmeler</a:t>
            </a:r>
            <a:endParaRPr lang="tr-TR" dirty="0" smtClean="0"/>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DERS ANLATIM TEKNİKLERİNDE İYİLEŞTİRMELER: Dersler slayt hazırlama ve slaytları sınıfta okuma şeklinde işlenmemelidir, her bir öğretim elemanımızın, kendi ders anlatım tekniklerine ilişkin öz-değerlendirme yaparak bir iyileştirme sürecini kişisel olarak yürütmeleri beklenmektedir</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DERSLERDE ÖĞRENCİLERE SUNUM YAPTIRILMASI: Lisans derslerinin en az yarısı, öğretim üyesinin aktif ders anlatımını içermeli. Öğrenci prezantasyonları, dönem içi bir etkinlik ve değerlendirme şekli olarak kullanılabilir, ancak bir dönemin yarı süresinden fazlası (7 hafta ve üzeri),  öğrenci prezantasyonları ile (öğretim üyesinin aktif rol almadığı, sadece dinleyici ve değerlendirici konumunda olduğu bir formatta) sürdürülmemelidir. </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2023-2024 Güz Döneminden itibaren, bu ilkenin bölüm derslerinde uygulanma düzeyi, Ders Değerlendirme </a:t>
            </a:r>
            <a:r>
              <a:rPr lang="tr-TR" sz="800" i="1" dirty="0" err="1" smtClean="0">
                <a:latin typeface="Times New Roman" panose="02020603050405020304" pitchFamily="18" charset="0"/>
                <a:ea typeface="Calibri" panose="020F0502020204030204" pitchFamily="34" charset="0"/>
                <a:cs typeface="Times New Roman" panose="02020603050405020304" pitchFamily="18" charset="0"/>
              </a:rPr>
              <a:t>Formu’na</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 eklenecek olan ek bir madde ile ölçülecektir (</a:t>
            </a:r>
            <a:r>
              <a:rPr lang="tr-TR" sz="800" i="1" dirty="0" err="1" smtClean="0">
                <a:latin typeface="Times New Roman" panose="02020603050405020304" pitchFamily="18" charset="0"/>
                <a:ea typeface="Calibri" panose="020F0502020204030204" pitchFamily="34" charset="0"/>
                <a:cs typeface="Times New Roman" panose="02020603050405020304" pitchFamily="18" charset="0"/>
              </a:rPr>
              <a:t>Bknz</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 Ek-4).</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DERS İZLENCESİNE BAĞLILIK: Ders izlencesinin dönem başında hazırlanıp dersin işlenişi,  ders kaynakları ve değerlendirme ile ilgili kararların dönemin başında netlikle belirtilmiş olması, değiştirmek için çok önemli bir sebep olmadıkça dönem boyunca bu izlencede yazılanlara bağlı kalınmalı.  Bölüm dışından, özellikle uygulamalı bazı konuları öğretmek üzere, ders verme konusunda bilgisi ve deneyimi sınırlı olan uygulamacıları davet ettiğimizde, bu kurallar dersin koordinatörü tarafından kendilerine anlatılmalı, dersin koordinatörlüğünü üstlenen öğretim üyemiz, ders izlencesi hazırlama ve sınav hazırlama-değerlendirme süreçlerinde kendilerine rehberlik ve gerektiğinde müdahale etmelidir.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İNGİLİZCE DERSLER: Psikoloji Bölümü’nde derslerin %30’unun dili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İngilizce’dir</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İngilizce işleneceği belirtilen derslerin tamamı İngilizce işlenmelidir. Öğrencilerden öğretim üyelerine dersi kısmen veya tamamen Türkçe işlemeleri yönünde baskı gelse bile, İngilizce ders veren tüm öğretim elemanlarımız, dersleri İngilizce işlemelidir. </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2023-2024 Güz Döneminden itibaren, bu ilkenin bölüm derslerinde uygulanma düzeyi, Ders Değerlendirme </a:t>
            </a:r>
            <a:r>
              <a:rPr lang="tr-TR" sz="800" i="1" dirty="0" err="1" smtClean="0">
                <a:latin typeface="Times New Roman" panose="02020603050405020304" pitchFamily="18" charset="0"/>
                <a:ea typeface="Calibri" panose="020F0502020204030204" pitchFamily="34" charset="0"/>
                <a:cs typeface="Times New Roman" panose="02020603050405020304" pitchFamily="18" charset="0"/>
              </a:rPr>
              <a:t>Formu’na</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 eklenecek olan ek bir madde ile ölçülecektir ((</a:t>
            </a:r>
            <a:r>
              <a:rPr lang="tr-TR" sz="800" i="1" dirty="0" err="1" smtClean="0">
                <a:latin typeface="Times New Roman" panose="02020603050405020304" pitchFamily="18" charset="0"/>
                <a:ea typeface="Calibri" panose="020F0502020204030204" pitchFamily="34" charset="0"/>
                <a:cs typeface="Times New Roman" panose="02020603050405020304" pitchFamily="18" charset="0"/>
              </a:rPr>
              <a:t>Bknz</a:t>
            </a:r>
            <a:r>
              <a:rPr lang="tr-TR" sz="800" i="1" dirty="0" smtClean="0">
                <a:latin typeface="Times New Roman" panose="02020603050405020304" pitchFamily="18" charset="0"/>
                <a:ea typeface="Calibri" panose="020F0502020204030204" pitchFamily="34" charset="0"/>
                <a:cs typeface="Times New Roman" panose="02020603050405020304" pitchFamily="18" charset="0"/>
              </a:rPr>
              <a:t> Ek-4).</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SINAVLAR: Sınavlar, Bursa Uludağ Üniversitesi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Önlisans</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ve Lisans Eğitim Öğretim Yönetmeliği’nin sınavlar ve değerlendirmelere ilişkin 29. maddesine uygun olarak yapılmalıdır. Buna göre, her derste en az bir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arasınav</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ve bir yarıyıl sonu sınavı yapılmalıdır. Sınavlar yazılı, sözlü veya hem yazılı hem sözlü ve/veya uygulamalı olarak yapılabilir.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Arasınava</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ek olarak, dönem içi değerlendirme için ödev, uygulama ve küçük sınavlar da yapılabilir. Ders kalitesinin iyileştirilmesi sürecinde, sınavlar ve diğer değerlendirmelere ilişkin şu uygulamaların öğretim elemanlarımız tarafından benimsenmesini bekliyoruz:</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Değerlendirme çeşitliliğinin arttırılıp dönem içinde bir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arasınava</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ek olarak değişik formatlarda (ödev, rapor, sunum, küçük sınav… vb.) değerlendirmelerin de yapılması</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Sınavların sadece çoktan seçmeli sorulardan oluşmayıp klasik sorulara da yer verilmesi</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Her sene sınav sorularının mümkün olduğunca yenilenip üst üste senelerde aynı sınav sorularının kullanılmaması</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ARAŞTIRMA GÖREVLİSİ TALEBİ: Bölümde öğrenci sayısı çok fazla olmakla birlikte derslerin yürütülmesinde yardım edecek araştırma görevlilerinin sayıca sınırlı olması, derslerde öğrencilere sayıca ve çeşitçe yeterli düzeyde uygulama ve değerlendirme sunulup bunlara detaylı geribildirim verilmesini çok zorlaştırmaktadır. Bölümümüzdeki araştırma görevlileri,  ders vererek ve idari görevler üstlenerek bölüme büyük katkı vermekte olduklarından, kendilerinden tüm bu yüklerin üstüne ek olarak, yardımcı ders elemanı pozisyonunda,  diğer öğretim üyelerinin sınav ve ödev değerlendirmelerinde destek vermelerini beklemek gerçekçi bir beklenti değildir. Öğretim üyelerimizin dönem içinde öğrencilere bolca uygulama ve çeşitlilik arz eden değerlendirmeler yaptırabilmeleri için, derslerde yardımcı eleman olarak çalışacak yeni araştırma görevlilerine ihtiyaç vardır. Bu talebin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Dekanlık’a</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ve </a:t>
            </a:r>
            <a:r>
              <a:rPr lang="tr-TR" sz="800" dirty="0" err="1" smtClean="0">
                <a:latin typeface="Times New Roman" panose="02020603050405020304" pitchFamily="18" charset="0"/>
                <a:ea typeface="Calibri" panose="020F0502020204030204" pitchFamily="34" charset="0"/>
                <a:cs typeface="Times New Roman" panose="02020603050405020304" pitchFamily="18" charset="0"/>
              </a:rPr>
              <a:t>Rektörlük’e</a:t>
            </a:r>
            <a:r>
              <a:rPr lang="tr-TR" sz="800" dirty="0" smtClean="0">
                <a:latin typeface="Times New Roman" panose="02020603050405020304" pitchFamily="18" charset="0"/>
                <a:ea typeface="Calibri" panose="020F0502020204030204" pitchFamily="34" charset="0"/>
                <a:cs typeface="Times New Roman" panose="02020603050405020304" pitchFamily="18" charset="0"/>
              </a:rPr>
              <a:t> iletilmesi kararlaştırılmıştır.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SEMİNER PROGRAMI BAŞLATILMASI:  Öğrencilerin ekseriyetle meslek olarak psikolojiye yönelik olan ilgilerinin bilim olarak psikolojiye de yönelmesini sağlamak üzere;  psikolojinin farklı alt alanlarından uzmanların bölüme uzmanlık alanlarında yürüttükleri bilimsel çalışmaları sunacakları çevrimiçi veya çevrimdışı seminerler vermek üzere davet edilmeleri (her dönem 4 seminer) ve bu etkinliklere 4. sınıf lisans öğrencileri ile lisansüstü öğrencilerinin davetli olması kararlaştırılmıştır.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PSI4101 VE PSI4102 DERSLERİNİN AÇILMASI.  2024-2025 akademik yılından itibaren öğrencilerin bilimsel psikolojiye olan ilgilerini artırmaya yönelik olarak, öğrencilere öğretim üyelerinin danışmanlığında bre bir çalışarak bilimsel araştırma projesi yazma ve yürütme imkanı sunan ve uzun zamandır açılmayan  PSI 4101 ve PSI 4102 kodlu INDIVIDUAL RESEARCH PROJECT  in PSYCHOLOGY I v II dersleri açılacaktır. Dersleri 4. sınıf öğrencileri ile  3.sınıft olup üstten ders almak için gereken minimum not ortalamasına sahip olan öğrenciler alabilecektir. PSI 4001 dersi öğrencilerin proje önerisi geliştirdikleri, PSI 4002 ise bu projeyi hayat geçirip eri topladıkları ve veriyi analiz edip sonuçları raporladıkları derslerdir. PSI 4101’i alarak başarıyla geçen öğrencilerin, devamı olan PSI 4102’yi de almaları beklenmektedir. PSI 4101 dersini almanın önkoşulu, bu dersi almak isteyen öğrencinin yaz döneminde, birlikte bağımsız araştırma projesi yürütmek istedikleri öğretim üyesi ile eposta üzerinden iletişime geçip kendisini ve yapmak istediği projeyi tanıtarak öğretim üyesinden  birlikte çalışmak için onay almasıdır. Öğretim üyeleri, derse kabul ettikleri öğrencilerin isimlerini ve numaraların kayıtların açılmasının en geç  bir gün öncesine kadar, bölüm sekreterliğine bildirecek, bölüm sekreteri da bu isim listesini Öğrenci İşleri’ne iletecek, PSI 4101 kodlu dersin otomasyon sisteminde sadece bu listedeki öğrencilere açılması sağlanacaktır. Dersin işleyişi ile ilgili bilgi, 22-26 Temmuz haftası içinde bölüm web sayfası ve sosyal medya kanalları üzerinden öğrencilere duyurulacaktır.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DERS DEĞERLENDİRMELERİNE İLİŞKİN: Ders değerlendirmelerinde, derslere devamsızlığının %50 ve üzeri olduğunu bildiren öğrencilerin değerlendirmelerinin çıkartılarak ortalama hesaplarının bir de o şekilde yapılması kararlaştırılmıştır.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ÖĞRENCİ TEMSİLCİSİ:  Öğrencilerle Bölüm yönetiminin iletişimini daha iyi kurabilmek için tüm sınıfları temsile den tek bir öğrenci temsilcisi yerine I., II., III. ve IV. sınıflar için ayrı ayrı birer öğrenci temsilcisi seçilmesi kararlaştırılmıştır.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KÜTÜPHANE TANITIMI: Her yıl Araştırma Yöntemleri dersine ait bir etkinlik olarak yapılan Kütüphane tanıtımının,  birinci sınıfın ilk döneminde verilen Kariyer Planlama dersi kapsamında yaptırılarak öğrencilerin kütüphaneyle daha erken tanışmasını sağlanması kariyer planlama dersine entegre edilmesi</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ÇEVRE PSİKOLOJİSİ ALANINA İLİŞKİN İLK TANIŞMA: PSI 1001 dersinde psikolojinin alt alanlarına ilişkin kısa bilgilerin verildiği bölümde, çevre psikolojisine ilişkin de bir tanıtım eklenmesi kararlaştırılmıştır.</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ARAŞTIRMA YÖNTEMLERİ DERSLERİNİN HAFTALIK PLANI: Haftada üç saat olan PSİ1004 ve PSI 2007 derslerinin haftalık programda üç saat üst üste değil, 2 saat ders anlatımı,1 saat sınıf içi uygulamalar olacak şeklinde planlanması</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tr-TR" sz="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smtClean="0">
              <a:latin typeface="Calibri" panose="020F0502020204030204" pitchFamily="34" charset="0"/>
              <a:ea typeface="Calibri" panose="020F0502020204030204" pitchFamily="34" charset="0"/>
              <a:cs typeface="Times New Roman" panose="02020603050405020304" pitchFamily="18" charset="0"/>
            </a:endParaRPr>
          </a:p>
          <a:p>
            <a:r>
              <a:rPr lang="tr-TR" sz="800" dirty="0" smtClean="0">
                <a:latin typeface="Times New Roman" panose="02020603050405020304" pitchFamily="18" charset="0"/>
                <a:ea typeface="Calibri" panose="020F0502020204030204" pitchFamily="34" charset="0"/>
              </a:rPr>
              <a:t>İSTATİSTİK DERSİ İÇİN: İstatistik derslerine psikoloji alanına ilişkin örneklerin daha iyi entegre edilebilmesi için, Psikoloji Bölümü’ndeki Araştırma Yöntemleri dersinde işlenen ders kitabı, İstatistik dersini veren öğretim elemanı ile paylaşılacaktır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18</a:t>
            </a:fld>
            <a:endParaRPr lang="tr-TR"/>
          </a:p>
        </p:txBody>
      </p:sp>
    </p:spTree>
    <p:extLst>
      <p:ext uri="{BB962C8B-B14F-4D97-AF65-F5344CB8AC3E}">
        <p14:creationId xmlns:p14="http://schemas.microsoft.com/office/powerpoint/2010/main" val="149743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KARAR 1: </a:t>
            </a:r>
          </a:p>
          <a:p>
            <a:r>
              <a:rPr lang="tr-TR" sz="1200" kern="1200" dirty="0" smtClean="0">
                <a:solidFill>
                  <a:schemeClr val="tx1"/>
                </a:solidFill>
                <a:effectLst/>
                <a:latin typeface="+mn-lt"/>
                <a:ea typeface="+mn-ea"/>
                <a:cs typeface="+mn-cs"/>
              </a:rPr>
              <a:t>SINAV ve DEĞERLENDİRMELER HAKKINDA ÖĞRENCİYİ ÖNCEDEN BİLGİLENDİRME KONUSUNDAKİ İYİLEŞTİRME FAALİYETLERİ. Öğrencilerin, ders değerlendirme anket raporunda ifadesini bulan geliştirilmeye açık bazı hususlar göz önüne alınarak 2024-2025 Bahar yarıyılından itibaren,  öğrencilere sınav öncesinde, önceden sınavda çıkmış veya sınavda çıkabilecek türde örnek soruların paylaşılması ve sınavların/ödevlerin değerlendirme kriterlerine ilişkin detaylı bilgi sunulması kararlaştırıldı.</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KARAR 2.</a:t>
            </a:r>
          </a:p>
          <a:p>
            <a:r>
              <a:rPr lang="tr-TR" sz="1200" kern="1200" dirty="0" smtClean="0">
                <a:solidFill>
                  <a:schemeClr val="tx1"/>
                </a:solidFill>
                <a:effectLst/>
                <a:latin typeface="+mn-lt"/>
                <a:ea typeface="+mn-ea"/>
                <a:cs typeface="+mn-cs"/>
              </a:rPr>
              <a:t>DERS DEĞERLENDİRME ANKETİNDEKİ BAZI SORULARDA İYİLEŞTİRMELER. Anketteki bazı maddelere ilişkin bulgulardan, iyileştirmeye yönelik birtakım sonuçlar üretebilmek için daha elverişli hale gelmesi içim, söz konusu maddelerin daha açık ve detaylı olacak şekilde yeniden yazılmasına ihtiyaç olduğu saptandı. Buna yönelik değişiklikler yapılması kararlaştırıldı.</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ORJİNAL SORU</a:t>
            </a:r>
          </a:p>
          <a:p>
            <a:r>
              <a:rPr lang="tr-TR" sz="1200" kern="1200" dirty="0" smtClean="0">
                <a:solidFill>
                  <a:schemeClr val="tx1"/>
                </a:solidFill>
                <a:effectLst/>
                <a:latin typeface="+mn-lt"/>
                <a:ea typeface="+mn-ea"/>
                <a:cs typeface="+mn-cs"/>
              </a:rPr>
              <a:t>DÜZENLENMİŞ HALİ</a:t>
            </a:r>
          </a:p>
          <a:p>
            <a:r>
              <a:rPr lang="tr-TR" sz="1200" kern="1200" dirty="0" smtClean="0">
                <a:solidFill>
                  <a:schemeClr val="tx1"/>
                </a:solidFill>
                <a:effectLst/>
                <a:latin typeface="+mn-lt"/>
                <a:ea typeface="+mn-ea"/>
                <a:cs typeface="+mn-cs"/>
              </a:rPr>
              <a:t>Ders için ayırdığım toplam zaman (iş yükü)*, bu ders ile ilgili belirlenen toplam iş yükü ve kredisi ile yanda belirttiğim oranda uyumludur.”</a:t>
            </a:r>
          </a:p>
          <a:p>
            <a:r>
              <a:rPr lang="tr-TR" sz="1200" kern="1200" dirty="0" smtClean="0">
                <a:solidFill>
                  <a:schemeClr val="tx1"/>
                </a:solidFill>
                <a:effectLst/>
                <a:latin typeface="+mn-lt"/>
                <a:ea typeface="+mn-ea"/>
                <a:cs typeface="+mn-cs"/>
              </a:rPr>
              <a:t>*(ders, ödev, okuma, proje, sınav, vb.)</a:t>
            </a:r>
          </a:p>
          <a:p>
            <a:r>
              <a:rPr lang="tr-TR" sz="1200" u="sng" kern="1200" dirty="0" smtClean="0">
                <a:solidFill>
                  <a:schemeClr val="tx1"/>
                </a:solidFill>
                <a:effectLst/>
                <a:latin typeface="+mn-lt"/>
                <a:ea typeface="+mn-ea"/>
                <a:cs typeface="+mn-cs"/>
              </a:rPr>
              <a:t>Seçenekler:</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 %20 %40 %60 %80 %100</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Ders için ayırdığım toplam zaman (iş yükü)*, bu ders ile ilgili belirlenen toplam iş yükünden (veya iş yüküne)…</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*(ders, ödev, okuma, proje, sınav, vb.)  </a:t>
            </a:r>
          </a:p>
          <a:p>
            <a:r>
              <a:rPr lang="tr-TR" sz="1200" u="sng" kern="1200" dirty="0" smtClean="0">
                <a:solidFill>
                  <a:schemeClr val="tx1"/>
                </a:solidFill>
                <a:effectLst/>
                <a:latin typeface="+mn-lt"/>
                <a:ea typeface="+mn-ea"/>
                <a:cs typeface="+mn-cs"/>
              </a:rPr>
              <a:t>Seçenekler:</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çok daha azdır/ biraz azdır/ denktir /biraz fazladır/çok fazladır</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“Dersin yeterli örnek, uygulamalar ve laboratuvarlarla anlatılması” </a:t>
            </a:r>
          </a:p>
          <a:p>
            <a:pPr lvl="0"/>
            <a:r>
              <a:rPr lang="tr-TR" sz="1200" kern="1200" dirty="0" smtClean="0">
                <a:solidFill>
                  <a:schemeClr val="tx1"/>
                </a:solidFill>
                <a:effectLst/>
                <a:latin typeface="+mn-lt"/>
                <a:ea typeface="+mn-ea"/>
                <a:cs typeface="+mn-cs"/>
              </a:rPr>
              <a:t>Dersin yeterince örnek verilerek anlatılması</a:t>
            </a:r>
          </a:p>
          <a:p>
            <a:r>
              <a:rPr lang="tr-TR" sz="1200" i="1" kern="1200" dirty="0" smtClean="0">
                <a:solidFill>
                  <a:schemeClr val="tx1"/>
                </a:solidFill>
                <a:effectLst/>
                <a:latin typeface="+mn-lt"/>
                <a:ea typeface="+mn-ea"/>
                <a:cs typeface="+mn-cs"/>
              </a:rPr>
              <a:t>Zayıf/orta/iyi/çok iyi </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VE</a:t>
            </a:r>
          </a:p>
          <a:p>
            <a:pPr lvl="0"/>
            <a:r>
              <a:rPr lang="tr-TR" sz="1200" kern="1200" dirty="0" smtClean="0">
                <a:solidFill>
                  <a:schemeClr val="tx1"/>
                </a:solidFill>
                <a:effectLst/>
                <a:latin typeface="+mn-lt"/>
                <a:ea typeface="+mn-ea"/>
                <a:cs typeface="+mn-cs"/>
              </a:rPr>
              <a:t>Derste laboratuvar veya alan uygulamalarının yapılması</a:t>
            </a:r>
          </a:p>
          <a:p>
            <a:r>
              <a:rPr lang="tr-TR" sz="1200" i="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r>
              <a:rPr lang="tr-TR" sz="1200" u="sng" kern="1200" dirty="0" smtClean="0">
                <a:solidFill>
                  <a:schemeClr val="tx1"/>
                </a:solidFill>
                <a:effectLst/>
                <a:latin typeface="+mn-lt"/>
                <a:ea typeface="+mn-ea"/>
                <a:cs typeface="+mn-cs"/>
              </a:rPr>
              <a:t>Seçenekler:</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Zayıf/ orta/ iyi /çok iyi /Bu ders, laboratuvar veya alan uygulaması gerektirmez.</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Ders için ifade edilmiş olan öğrenme kazanımlarını (çıktılarını) yanda belirttiğim oranda kazandım</a:t>
            </a:r>
          </a:p>
          <a:p>
            <a:r>
              <a:rPr lang="tr-TR" sz="1200" kern="1200" dirty="0" smtClean="0">
                <a:solidFill>
                  <a:schemeClr val="tx1"/>
                </a:solidFill>
                <a:effectLst/>
                <a:latin typeface="+mn-lt"/>
                <a:ea typeface="+mn-ea"/>
                <a:cs typeface="+mn-cs"/>
              </a:rPr>
              <a:t> Öğrencinin bu soruyu cevaplamadan önce ders öğrenim kazanımları listesini görmesi sağlanmalıdır.</a:t>
            </a:r>
          </a:p>
          <a:p>
            <a:r>
              <a:rPr lang="tr-TR" sz="1200" i="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KARAR 3.</a:t>
            </a:r>
          </a:p>
          <a:p>
            <a:r>
              <a:rPr lang="tr-TR" sz="1200" kern="1200" dirty="0" smtClean="0">
                <a:solidFill>
                  <a:schemeClr val="tx1"/>
                </a:solidFill>
                <a:effectLst/>
                <a:latin typeface="+mn-lt"/>
                <a:ea typeface="+mn-ea"/>
                <a:cs typeface="+mn-cs"/>
              </a:rPr>
              <a:t>AKREDİTASYON BAŞVURUSUNA HAZIRLUK SÜRECİNE İLİŞKİN ÖĞRENCİLERE YÖNELİK BİLGİLENDİRME TOPLANTISI DÜZENLENMESİ. Akreditasyon komitesi tarafından, süregiden hazırlık süreci hakkında öğrencilerin bilgilendirilip bu çalışmalarda bölüm ve dekanlık ile işbirliği içinde çalışmaya motive edilmeleri için, dönem ortasından itibaren, bir veya iki toplantı düzenlenmesi kararlaştırıldı.</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KARAR 4</a:t>
            </a:r>
          </a:p>
          <a:p>
            <a:r>
              <a:rPr lang="tr-TR" sz="1200" kern="1200" dirty="0" smtClean="0">
                <a:solidFill>
                  <a:schemeClr val="tx1"/>
                </a:solidFill>
                <a:effectLst/>
                <a:latin typeface="+mn-lt"/>
                <a:ea typeface="+mn-ea"/>
                <a:cs typeface="+mn-cs"/>
              </a:rPr>
              <a:t>GÖRME ÖZÜRLÜ ÖĞRENCİLERİNİN GİRDİĞİ SINAVLAR. Sınavlarda görme özürlü öğrencilere, Engelli Öğrenci Birimi Koordinatörlüğü’nün web sayfasında yayınladığı, engelli bireylere yönelik sınav uygulamalarına ilişkin yönetmelikte belirtilen azami ek süre kadar süre verilmesine (sınav süresinin %30’u) tanınmasına ve görme özürlü öğrencilere ve gözetmenlerine sınavda kolaylık sağlamak üzere faydalanılabilecek teknolojilerin araştırılmasına karar verildi</a:t>
            </a:r>
          </a:p>
          <a:p>
            <a:endParaRPr lang="tr-TR"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19</a:t>
            </a:fld>
            <a:endParaRPr lang="tr-TR"/>
          </a:p>
        </p:txBody>
      </p:sp>
    </p:spTree>
    <p:extLst>
      <p:ext uri="{BB962C8B-B14F-4D97-AF65-F5344CB8AC3E}">
        <p14:creationId xmlns:p14="http://schemas.microsoft.com/office/powerpoint/2010/main" val="97619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Geçtiğimiz iki dönemde anketlere katılım oranlarımız böyleydi. Katılımı ne kadar artırabilirsek, o kadar güçlü bir veriyle iyileştirme yapabiliyoruz.</a:t>
            </a:r>
            <a:endParaRPr lang="en-US"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20</a:t>
            </a:fld>
            <a:endParaRPr lang="tr-TR"/>
          </a:p>
        </p:txBody>
      </p:sp>
    </p:spTree>
    <p:extLst>
      <p:ext uri="{BB962C8B-B14F-4D97-AF65-F5344CB8AC3E}">
        <p14:creationId xmlns:p14="http://schemas.microsoft.com/office/powerpoint/2010/main" val="63723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2</a:t>
            </a:fld>
            <a:endParaRPr lang="tr-TR"/>
          </a:p>
        </p:txBody>
      </p:sp>
    </p:spTree>
    <p:extLst>
      <p:ext uri="{BB962C8B-B14F-4D97-AF65-F5344CB8AC3E}">
        <p14:creationId xmlns:p14="http://schemas.microsoft.com/office/powerpoint/2010/main" val="293677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FEDEK, üniversitelerin öğretim programlarını değerlendiren ve belirli kalite standartlarına uygun olup olmadığını ölçen bağımsız bir kurumdur. Biz de psikoloji bölümü olarak bu standartlara uygunluğumuzu belgelemek için başvuru yaptık.</a:t>
            </a:r>
            <a:endParaRPr lang="en-US" dirty="0" smtClean="0"/>
          </a:p>
        </p:txBody>
      </p:sp>
      <p:sp>
        <p:nvSpPr>
          <p:cNvPr id="4" name="Slayt Numarası Yer Tutucusu 3"/>
          <p:cNvSpPr>
            <a:spLocks noGrp="1"/>
          </p:cNvSpPr>
          <p:nvPr>
            <p:ph type="sldNum" sz="quarter" idx="10"/>
          </p:nvPr>
        </p:nvSpPr>
        <p:spPr/>
        <p:txBody>
          <a:bodyPr/>
          <a:lstStyle/>
          <a:p>
            <a:fld id="{48D127BC-B522-497A-BA8D-93308504F730}" type="slidenum">
              <a:rPr lang="tr-TR" smtClean="0"/>
              <a:pPr/>
              <a:t>4</a:t>
            </a:fld>
            <a:endParaRPr lang="tr-TR"/>
          </a:p>
        </p:txBody>
      </p:sp>
    </p:spTree>
    <p:extLst>
      <p:ext uri="{BB962C8B-B14F-4D97-AF65-F5344CB8AC3E}">
        <p14:creationId xmlns:p14="http://schemas.microsoft.com/office/powerpoint/2010/main" val="144713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r>
              <a:rPr lang="tr-TR" dirty="0" smtClean="0"/>
              <a:t>FEDEK akreditasyonu, sadece bir belge değil, programımızın kalitesinin bağımsız bir kuruluş tarafından onaylanması anlamına geliyor. Bu hem bizler için bir gelişim fırsatı hem de siz öğrencilerimiz için mezuniyet sonrası bir avantaj.</a:t>
            </a:r>
          </a:p>
          <a:p>
            <a:endParaRPr lang="tr-TR" dirty="0" smtClean="0"/>
          </a:p>
          <a:p>
            <a:pPr marL="0" indent="0">
              <a:buFont typeface="Arial" panose="020B0604020202020204" pitchFamily="34" charset="0"/>
              <a:buNone/>
            </a:pPr>
            <a:r>
              <a:rPr lang="tr-TR" sz="1200" dirty="0" smtClean="0"/>
              <a:t>Bölümün sunduğu eğitimin kalitesini  bağımsız bir kuruluş tarafından onaylatma çabası genel kaliteyi ve memnuniyeti artırır.</a:t>
            </a:r>
          </a:p>
          <a:p>
            <a:r>
              <a:rPr lang="tr-TR" sz="1200" dirty="0" smtClean="0"/>
              <a:t> </a:t>
            </a:r>
          </a:p>
          <a:p>
            <a:r>
              <a:rPr lang="tr-TR" dirty="0" smtClean="0"/>
              <a:t>Akreditasyon, bir programın belirli kalite standartlarını karşıladığını gösteren bağımsız bir onay mekanizmasıdır.</a:t>
            </a:r>
          </a:p>
          <a:p>
            <a:r>
              <a:rPr lang="tr-TR" dirty="0" smtClean="0"/>
              <a:t>Bu bizim için </a:t>
            </a:r>
            <a:r>
              <a:rPr lang="tr-TR" b="0" dirty="0" smtClean="0"/>
              <a:t>kurumsal kalite güvencesi, uluslararası tanınırlık ve mezunlarımız için prestij </a:t>
            </a:r>
            <a:r>
              <a:rPr lang="tr-TR" dirty="0" smtClean="0"/>
              <a:t>anlamına gelir.</a:t>
            </a:r>
          </a:p>
          <a:p>
            <a:r>
              <a:rPr lang="tr-TR" dirty="0" smtClean="0"/>
              <a:t>İşverenler için bu, mezunlarımızın nitelikli bir eğitim aldığının garantisidir.</a:t>
            </a:r>
          </a:p>
          <a:p>
            <a:r>
              <a:rPr lang="tr-TR" dirty="0" smtClean="0"/>
              <a:t>Akademik açıdan ise, bu süreç bizi sürekli iyileşmeye ve öğrencilerden gelen geribildirimlerle kendimizi geliştirmeye teşvik eder.</a:t>
            </a:r>
          </a:p>
          <a:p>
            <a:endParaRPr lang="tr-TR" dirty="0" smtClean="0"/>
          </a:p>
          <a:p>
            <a:endParaRPr lang="en-US"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5</a:t>
            </a:fld>
            <a:endParaRPr lang="tr-TR"/>
          </a:p>
        </p:txBody>
      </p:sp>
    </p:spTree>
    <p:extLst>
      <p:ext uri="{BB962C8B-B14F-4D97-AF65-F5344CB8AC3E}">
        <p14:creationId xmlns:p14="http://schemas.microsoft.com/office/powerpoint/2010/main" val="238686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Tx/>
              <a:buNone/>
            </a:pPr>
            <a:r>
              <a:rPr lang="tr-TR" dirty="0" smtClean="0"/>
              <a:t>Her ölçüt için doğrudan kanıtlar sunulması gerekir. Örneğin sadece anketler yeterli değildir; öğrenci ödevleri, sınavlar, </a:t>
            </a:r>
            <a:r>
              <a:rPr lang="tr-TR" dirty="0" err="1" smtClean="0"/>
              <a:t>rubrikler</a:t>
            </a:r>
            <a:r>
              <a:rPr lang="tr-TR" dirty="0" smtClean="0"/>
              <a:t> gibi doğrudan değerlendirme araçları kullanılmalıdır.</a:t>
            </a:r>
          </a:p>
          <a:p>
            <a:endParaRPr lang="en-US" dirty="0" smtClean="0"/>
          </a:p>
          <a:p>
            <a:endParaRPr lang="tr-TR"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6</a:t>
            </a:fld>
            <a:endParaRPr lang="tr-TR"/>
          </a:p>
        </p:txBody>
      </p:sp>
    </p:spTree>
    <p:extLst>
      <p:ext uri="{BB962C8B-B14F-4D97-AF65-F5344CB8AC3E}">
        <p14:creationId xmlns:p14="http://schemas.microsoft.com/office/powerpoint/2010/main" val="62166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8</a:t>
            </a:fld>
            <a:endParaRPr lang="tr-TR"/>
          </a:p>
        </p:txBody>
      </p:sp>
    </p:spTree>
    <p:extLst>
      <p:ext uri="{BB962C8B-B14F-4D97-AF65-F5344CB8AC3E}">
        <p14:creationId xmlns:p14="http://schemas.microsoft.com/office/powerpoint/2010/main" val="402950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Sürecin belirli aşamaları var. Ocak ayında resmi başvurumuzu yaptık. Şimdi </a:t>
            </a:r>
            <a:r>
              <a:rPr lang="tr-TR" dirty="0" err="1" smtClean="0"/>
              <a:t>özdeğerlendirme</a:t>
            </a:r>
            <a:r>
              <a:rPr lang="tr-TR" dirty="0" smtClean="0"/>
              <a:t> raporumuzu hazırlıyoruz ve güz döneminde FEDEK değerlendiricileri tarafından ziyaret edileceğiz.</a:t>
            </a:r>
            <a:endParaRPr lang="tr-TR"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12</a:t>
            </a:fld>
            <a:endParaRPr lang="tr-TR"/>
          </a:p>
        </p:txBody>
      </p:sp>
    </p:spTree>
    <p:extLst>
      <p:ext uri="{BB962C8B-B14F-4D97-AF65-F5344CB8AC3E}">
        <p14:creationId xmlns:p14="http://schemas.microsoft.com/office/powerpoint/2010/main" val="109467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sürecin en önemli paydaşlarından biri sizlersiniz. Sunduğunuz geri bildirimler, katıldığınız anketler sürecin doğrudan şekillenmesini sağlıyor.</a:t>
            </a:r>
          </a:p>
          <a:p>
            <a:endParaRPr lang="tr-TR" dirty="0" smtClean="0"/>
          </a:p>
          <a:p>
            <a:r>
              <a:rPr lang="tr-TR" dirty="0" smtClean="0"/>
              <a:t>Akreditasyon süreci sadece yöneticilerin ya da öğretim elemanlarının yürüttüğü bir süreç değildir; siz öğrencilerimiz bu sürecin merkezindesiniz.</a:t>
            </a:r>
          </a:p>
          <a:p>
            <a:r>
              <a:rPr lang="tr-TR" dirty="0" smtClean="0"/>
              <a:t>Katıldığınız anketlerle derslerin niteliği hakkında bize doğrudan bilgi veriyorsunuz.</a:t>
            </a:r>
          </a:p>
          <a:p>
            <a:r>
              <a:rPr lang="tr-TR" dirty="0" smtClean="0"/>
              <a:t>Geri bildirimleriniz, önerileriniz ve hatta bazen sadece bir derste yaşadığınız deneyimi paylaşmanız, programın gelişimi için son derece değerli.</a:t>
            </a:r>
          </a:p>
          <a:p>
            <a:r>
              <a:rPr lang="tr-TR" dirty="0" smtClean="0"/>
              <a:t>Bu katkılarınız sadece bugünü değil, gelecek yıllarda bu programda okuyacak öğrencilerin eğitimini de doğrudan etkiliyor.</a:t>
            </a:r>
          </a:p>
          <a:p>
            <a:endParaRPr lang="en-US"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13</a:t>
            </a:fld>
            <a:endParaRPr lang="tr-TR"/>
          </a:p>
        </p:txBody>
      </p:sp>
    </p:spTree>
    <p:extLst>
      <p:ext uri="{BB962C8B-B14F-4D97-AF65-F5344CB8AC3E}">
        <p14:creationId xmlns:p14="http://schemas.microsoft.com/office/powerpoint/2010/main" val="140916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Öğrenci geri bildirimleri sadece toplanmıyor, aktif şekilde değerlendiriliyor ve karar süreçlerine yansıtılıyor.</a:t>
            </a:r>
            <a:endParaRPr lang="en-US" dirty="0"/>
          </a:p>
        </p:txBody>
      </p:sp>
      <p:sp>
        <p:nvSpPr>
          <p:cNvPr id="4" name="Slayt Numarası Yer Tutucusu 3"/>
          <p:cNvSpPr>
            <a:spLocks noGrp="1"/>
          </p:cNvSpPr>
          <p:nvPr>
            <p:ph type="sldNum" sz="quarter" idx="10"/>
          </p:nvPr>
        </p:nvSpPr>
        <p:spPr/>
        <p:txBody>
          <a:bodyPr/>
          <a:lstStyle/>
          <a:p>
            <a:fld id="{48D127BC-B522-497A-BA8D-93308504F730}" type="slidenum">
              <a:rPr lang="tr-TR" smtClean="0"/>
              <a:pPr/>
              <a:t>16</a:t>
            </a:fld>
            <a:endParaRPr lang="tr-TR"/>
          </a:p>
        </p:txBody>
      </p:sp>
    </p:spTree>
    <p:extLst>
      <p:ext uri="{BB962C8B-B14F-4D97-AF65-F5344CB8AC3E}">
        <p14:creationId xmlns:p14="http://schemas.microsoft.com/office/powerpoint/2010/main" val="30338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r>
              <a:rPr lang="tr-TR" smtClean="0"/>
              <a:t>29.09.2017</a:t>
            </a:r>
            <a:endParaRPr lang="tr-TR"/>
          </a:p>
        </p:txBody>
      </p:sp>
      <p:sp>
        <p:nvSpPr>
          <p:cNvPr id="5" name="4 Altbilgi Yer Tutucusu"/>
          <p:cNvSpPr>
            <a:spLocks noGrp="1"/>
          </p:cNvSpPr>
          <p:nvPr>
            <p:ph type="ftr" sz="quarter" idx="11"/>
          </p:nvPr>
        </p:nvSpPr>
        <p:spPr/>
        <p:txBody>
          <a:bodyPr/>
          <a:lstStyle/>
          <a:p>
            <a:r>
              <a:rPr lang="tr-TR"/>
              <a:t>21.10.2021-Hafta 3</a:t>
            </a: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smtClean="0"/>
              <a:t>29.09.2017</a:t>
            </a:r>
            <a:endParaRPr lang="tr-TR"/>
          </a:p>
        </p:txBody>
      </p:sp>
      <p:sp>
        <p:nvSpPr>
          <p:cNvPr id="5" name="4 Altbilgi Yer Tutucusu"/>
          <p:cNvSpPr>
            <a:spLocks noGrp="1"/>
          </p:cNvSpPr>
          <p:nvPr>
            <p:ph type="ftr" sz="quarter" idx="11"/>
          </p:nvPr>
        </p:nvSpPr>
        <p:spPr/>
        <p:txBody>
          <a:bodyPr/>
          <a:lstStyle/>
          <a:p>
            <a:r>
              <a:rPr lang="tr-TR"/>
              <a:t>21.10.2021-Hafta 3</a:t>
            </a: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smtClean="0"/>
              <a:t>29.09.2017</a:t>
            </a:r>
            <a:endParaRPr lang="tr-TR"/>
          </a:p>
        </p:txBody>
      </p:sp>
      <p:sp>
        <p:nvSpPr>
          <p:cNvPr id="5" name="4 Altbilgi Yer Tutucusu"/>
          <p:cNvSpPr>
            <a:spLocks noGrp="1"/>
          </p:cNvSpPr>
          <p:nvPr>
            <p:ph type="ftr" sz="quarter" idx="11"/>
          </p:nvPr>
        </p:nvSpPr>
        <p:spPr/>
        <p:txBody>
          <a:bodyPr/>
          <a:lstStyle/>
          <a:p>
            <a:r>
              <a:rPr lang="tr-TR"/>
              <a:t>21.10.2021-Hafta 3</a:t>
            </a: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smtClean="0"/>
              <a:t>29.09.2017</a:t>
            </a:r>
            <a:endParaRPr lang="tr-TR"/>
          </a:p>
        </p:txBody>
      </p:sp>
      <p:sp>
        <p:nvSpPr>
          <p:cNvPr id="5" name="4 Altbilgi Yer Tutucusu"/>
          <p:cNvSpPr>
            <a:spLocks noGrp="1"/>
          </p:cNvSpPr>
          <p:nvPr>
            <p:ph type="ftr" sz="quarter" idx="11"/>
          </p:nvPr>
        </p:nvSpPr>
        <p:spPr/>
        <p:txBody>
          <a:bodyPr/>
          <a:lstStyle/>
          <a:p>
            <a:r>
              <a:rPr lang="tr-TR"/>
              <a:t>21.10.2021-Hafta 3</a:t>
            </a: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r>
              <a:rPr lang="tr-TR" smtClean="0"/>
              <a:t>29.09.2017</a:t>
            </a:r>
            <a:endParaRPr lang="tr-TR"/>
          </a:p>
        </p:txBody>
      </p:sp>
      <p:sp>
        <p:nvSpPr>
          <p:cNvPr id="5" name="4 Altbilgi Yer Tutucusu"/>
          <p:cNvSpPr>
            <a:spLocks noGrp="1"/>
          </p:cNvSpPr>
          <p:nvPr>
            <p:ph type="ftr" sz="quarter" idx="11"/>
          </p:nvPr>
        </p:nvSpPr>
        <p:spPr/>
        <p:txBody>
          <a:bodyPr/>
          <a:lstStyle/>
          <a:p>
            <a:r>
              <a:rPr lang="tr-TR"/>
              <a:t>21.10.2021-Hafta 3</a:t>
            </a: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r>
              <a:rPr lang="tr-TR" smtClean="0"/>
              <a:t>29.09.2017</a:t>
            </a:r>
            <a:endParaRPr lang="tr-TR"/>
          </a:p>
        </p:txBody>
      </p:sp>
      <p:sp>
        <p:nvSpPr>
          <p:cNvPr id="6" name="5 Altbilgi Yer Tutucusu"/>
          <p:cNvSpPr>
            <a:spLocks noGrp="1"/>
          </p:cNvSpPr>
          <p:nvPr>
            <p:ph type="ftr" sz="quarter" idx="11"/>
          </p:nvPr>
        </p:nvSpPr>
        <p:spPr/>
        <p:txBody>
          <a:bodyPr/>
          <a:lstStyle/>
          <a:p>
            <a:r>
              <a:rPr lang="tr-TR"/>
              <a:t>21.10.2021-Hafta 3</a:t>
            </a: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r>
              <a:rPr lang="tr-TR" smtClean="0"/>
              <a:t>29.09.2017</a:t>
            </a:r>
            <a:endParaRPr lang="tr-TR"/>
          </a:p>
        </p:txBody>
      </p:sp>
      <p:sp>
        <p:nvSpPr>
          <p:cNvPr id="8" name="7 Altbilgi Yer Tutucusu"/>
          <p:cNvSpPr>
            <a:spLocks noGrp="1"/>
          </p:cNvSpPr>
          <p:nvPr>
            <p:ph type="ftr" sz="quarter" idx="11"/>
          </p:nvPr>
        </p:nvSpPr>
        <p:spPr/>
        <p:txBody>
          <a:bodyPr/>
          <a:lstStyle/>
          <a:p>
            <a:r>
              <a:rPr lang="tr-TR"/>
              <a:t>21.10.2021-Hafta 3</a:t>
            </a: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r>
              <a:rPr lang="tr-TR" smtClean="0"/>
              <a:t>29.09.2017</a:t>
            </a:r>
            <a:endParaRPr lang="tr-TR"/>
          </a:p>
        </p:txBody>
      </p:sp>
      <p:sp>
        <p:nvSpPr>
          <p:cNvPr id="4" name="3 Altbilgi Yer Tutucusu"/>
          <p:cNvSpPr>
            <a:spLocks noGrp="1"/>
          </p:cNvSpPr>
          <p:nvPr>
            <p:ph type="ftr" sz="quarter" idx="11"/>
          </p:nvPr>
        </p:nvSpPr>
        <p:spPr/>
        <p:txBody>
          <a:bodyPr/>
          <a:lstStyle/>
          <a:p>
            <a:r>
              <a:rPr lang="tr-TR"/>
              <a:t>21.10.2021-Hafta 3</a:t>
            </a: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29.09.2017</a:t>
            </a:r>
            <a:endParaRPr lang="tr-TR"/>
          </a:p>
        </p:txBody>
      </p:sp>
      <p:sp>
        <p:nvSpPr>
          <p:cNvPr id="3" name="2 Altbilgi Yer Tutucusu"/>
          <p:cNvSpPr>
            <a:spLocks noGrp="1"/>
          </p:cNvSpPr>
          <p:nvPr>
            <p:ph type="ftr" sz="quarter" idx="11"/>
          </p:nvPr>
        </p:nvSpPr>
        <p:spPr/>
        <p:txBody>
          <a:bodyPr/>
          <a:lstStyle/>
          <a:p>
            <a:r>
              <a:rPr lang="tr-TR"/>
              <a:t>21.10.2021-Hafta 3</a:t>
            </a: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r>
              <a:rPr lang="tr-TR" smtClean="0"/>
              <a:t>29.09.2017</a:t>
            </a:r>
            <a:endParaRPr lang="tr-TR"/>
          </a:p>
        </p:txBody>
      </p:sp>
      <p:sp>
        <p:nvSpPr>
          <p:cNvPr id="6" name="5 Altbilgi Yer Tutucusu"/>
          <p:cNvSpPr>
            <a:spLocks noGrp="1"/>
          </p:cNvSpPr>
          <p:nvPr>
            <p:ph type="ftr" sz="quarter" idx="11"/>
          </p:nvPr>
        </p:nvSpPr>
        <p:spPr/>
        <p:txBody>
          <a:bodyPr/>
          <a:lstStyle/>
          <a:p>
            <a:r>
              <a:rPr lang="tr-TR"/>
              <a:t>21.10.2021-Hafta 3</a:t>
            </a: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r>
              <a:rPr lang="tr-TR" smtClean="0"/>
              <a:t>29.09.2017</a:t>
            </a:r>
            <a:endParaRPr lang="tr-TR"/>
          </a:p>
        </p:txBody>
      </p:sp>
      <p:sp>
        <p:nvSpPr>
          <p:cNvPr id="6" name="5 Altbilgi Yer Tutucusu"/>
          <p:cNvSpPr>
            <a:spLocks noGrp="1"/>
          </p:cNvSpPr>
          <p:nvPr>
            <p:ph type="ftr" sz="quarter" idx="11"/>
          </p:nvPr>
        </p:nvSpPr>
        <p:spPr/>
        <p:txBody>
          <a:bodyPr/>
          <a:lstStyle/>
          <a:p>
            <a:r>
              <a:rPr lang="tr-TR"/>
              <a:t>21.10.2021-Hafta 3</a:t>
            </a: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29.09.2017</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21.10.2021-Hafta 3</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755576" y="744877"/>
            <a:ext cx="7632848" cy="3170099"/>
          </a:xfrm>
          <a:prstGeom prst="rect">
            <a:avLst/>
          </a:prstGeom>
          <a:ln>
            <a:solidFill>
              <a:schemeClr val="accent1"/>
            </a:solidFill>
          </a:ln>
        </p:spPr>
        <p:txBody>
          <a:bodyPr wrap="square">
            <a:spAutoFit/>
          </a:bodyPr>
          <a:lstStyle/>
          <a:p>
            <a:pPr lvl="0" algn="ctr"/>
            <a:endParaRPr lang="tr-TR" sz="4000" b="1" dirty="0">
              <a:solidFill>
                <a:schemeClr val="accent5">
                  <a:lumMod val="50000"/>
                </a:schemeClr>
              </a:solidFill>
            </a:endParaRPr>
          </a:p>
          <a:p>
            <a:pPr lvl="0" algn="ctr"/>
            <a:endParaRPr lang="tr-TR" sz="4000" b="1" dirty="0" smtClean="0">
              <a:solidFill>
                <a:schemeClr val="accent5">
                  <a:lumMod val="50000"/>
                </a:schemeClr>
              </a:solidFill>
            </a:endParaRPr>
          </a:p>
          <a:p>
            <a:pPr lvl="0" algn="ctr"/>
            <a:r>
              <a:rPr lang="tr-TR" sz="4000" b="1" dirty="0" smtClean="0">
                <a:solidFill>
                  <a:schemeClr val="accent5">
                    <a:lumMod val="50000"/>
                  </a:schemeClr>
                </a:solidFill>
              </a:rPr>
              <a:t>FEDEK Akreditasyon Hazırlığı</a:t>
            </a:r>
          </a:p>
          <a:p>
            <a:pPr lvl="0" algn="ctr"/>
            <a:endParaRPr lang="tr-TR" sz="4000" b="1" dirty="0" smtClean="0">
              <a:solidFill>
                <a:schemeClr val="accent5">
                  <a:lumMod val="50000"/>
                </a:schemeClr>
              </a:solidFill>
            </a:endParaRPr>
          </a:p>
          <a:p>
            <a:pPr lvl="0" algn="ctr"/>
            <a:endParaRPr lang="tr-TR" sz="4000" b="1" dirty="0">
              <a:solidFill>
                <a:schemeClr val="accent5">
                  <a:lumMod val="50000"/>
                </a:schemeClr>
              </a:solidFill>
            </a:endParaRPr>
          </a:p>
        </p:txBody>
      </p:sp>
      <p:sp>
        <p:nvSpPr>
          <p:cNvPr id="7" name="4 Dikdörtgen"/>
          <p:cNvSpPr/>
          <p:nvPr/>
        </p:nvSpPr>
        <p:spPr>
          <a:xfrm>
            <a:off x="1763688" y="4236325"/>
            <a:ext cx="5616624" cy="147732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b="1" dirty="0" smtClean="0"/>
              <a:t>Bursa Uludağ Üniversitesi </a:t>
            </a:r>
          </a:p>
          <a:p>
            <a:pPr lvl="0" algn="ctr"/>
            <a:r>
              <a:rPr lang="tr-TR" b="1" dirty="0" smtClean="0"/>
              <a:t>Fen-Edebiyat Fakültesi</a:t>
            </a:r>
          </a:p>
          <a:p>
            <a:pPr lvl="0" algn="ctr"/>
            <a:r>
              <a:rPr lang="tr-TR" b="1" dirty="0" smtClean="0"/>
              <a:t>Psikoloji Bölümü</a:t>
            </a:r>
          </a:p>
          <a:p>
            <a:pPr lvl="0" algn="ctr"/>
            <a:endParaRPr lang="tr-TR" dirty="0" smtClean="0">
              <a:solidFill>
                <a:schemeClr val="bg2">
                  <a:lumMod val="50000"/>
                </a:schemeClr>
              </a:solidFill>
            </a:endParaRPr>
          </a:p>
          <a:p>
            <a:pPr lvl="0" algn="ctr"/>
            <a:r>
              <a:rPr lang="tr-TR" dirty="0" smtClean="0">
                <a:solidFill>
                  <a:schemeClr val="bg2">
                    <a:lumMod val="50000"/>
                  </a:schemeClr>
                </a:solidFill>
              </a:rPr>
              <a:t>2024-2025 BAHAR</a:t>
            </a:r>
            <a:endParaRPr lang="tr-TR" dirty="0">
              <a:solidFill>
                <a:schemeClr val="bg2">
                  <a:lumMod val="50000"/>
                </a:schemeClr>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a:t>
            </a:fld>
            <a:endParaRPr lang="tr-TR" dirty="0"/>
          </a:p>
        </p:txBody>
      </p:sp>
    </p:spTree>
    <p:extLst>
      <p:ext uri="{BB962C8B-B14F-4D97-AF65-F5344CB8AC3E}">
        <p14:creationId xmlns:p14="http://schemas.microsoft.com/office/powerpoint/2010/main" val="218360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10</a:t>
            </a:fld>
            <a:endParaRPr lang="tr-TR"/>
          </a:p>
        </p:txBody>
      </p:sp>
      <p:sp>
        <p:nvSpPr>
          <p:cNvPr id="5" name="Dikdörtgen 4"/>
          <p:cNvSpPr/>
          <p:nvPr/>
        </p:nvSpPr>
        <p:spPr>
          <a:xfrm>
            <a:off x="274262" y="701472"/>
            <a:ext cx="2319652" cy="1200329"/>
          </a:xfrm>
          <a:prstGeom prst="rect">
            <a:avLst/>
          </a:prstGeom>
          <a:solidFill>
            <a:schemeClr val="accent1">
              <a:lumMod val="20000"/>
              <a:lumOff val="80000"/>
            </a:schemeClr>
          </a:solidFill>
        </p:spPr>
        <p:txBody>
          <a:bodyPr wrap="square">
            <a:spAutoFit/>
          </a:bodyPr>
          <a:lstStyle/>
          <a:p>
            <a:r>
              <a:rPr lang="tr-TR" sz="2400" dirty="0">
                <a:solidFill>
                  <a:srgbClr val="FF0000"/>
                </a:solidFill>
              </a:rPr>
              <a:t>Akademik k</a:t>
            </a:r>
            <a:r>
              <a:rPr lang="tr-TR" sz="2400" dirty="0" smtClean="0">
                <a:solidFill>
                  <a:srgbClr val="FF0000"/>
                </a:solidFill>
              </a:rPr>
              <a:t>adro</a:t>
            </a:r>
            <a:r>
              <a:rPr lang="tr-TR" sz="2400" dirty="0" smtClean="0"/>
              <a:t>ya ilişkin ölçütler </a:t>
            </a:r>
            <a:endParaRPr lang="tr-TR" sz="2400" dirty="0"/>
          </a:p>
        </p:txBody>
      </p:sp>
      <p:sp>
        <p:nvSpPr>
          <p:cNvPr id="6" name="Dikdörtgen 5"/>
          <p:cNvSpPr/>
          <p:nvPr/>
        </p:nvSpPr>
        <p:spPr>
          <a:xfrm>
            <a:off x="2865913" y="701472"/>
            <a:ext cx="5666527" cy="1569660"/>
          </a:xfrm>
          <a:prstGeom prst="rect">
            <a:avLst/>
          </a:prstGeom>
          <a:ln>
            <a:solidFill>
              <a:schemeClr val="accent1">
                <a:lumMod val="20000"/>
                <a:lumOff val="80000"/>
              </a:schemeClr>
            </a:solidFill>
          </a:ln>
        </p:spPr>
        <p:txBody>
          <a:bodyPr wrap="square">
            <a:spAutoFit/>
          </a:bodyPr>
          <a:lstStyle/>
          <a:p>
            <a:pPr marL="285750" indent="-285750">
              <a:buFont typeface="Arial" panose="020B0604020202020204" pitchFamily="34" charset="0"/>
              <a:buChar char="•"/>
            </a:pPr>
            <a:r>
              <a:rPr lang="tr-TR" sz="2400" dirty="0"/>
              <a:t>Nitelikli ve sayıca yeterli öğretim elemanlarına sahip olunmalı.</a:t>
            </a:r>
          </a:p>
          <a:p>
            <a:pPr marL="285750" indent="-285750">
              <a:buFont typeface="Arial" panose="020B0604020202020204" pitchFamily="34" charset="0"/>
              <a:buChar char="•"/>
            </a:pPr>
            <a:r>
              <a:rPr lang="tr-TR" sz="2400" dirty="0"/>
              <a:t>Kadro, ders planını sürdürecek kapasitede olmalı.</a:t>
            </a:r>
          </a:p>
        </p:txBody>
      </p:sp>
      <p:sp>
        <p:nvSpPr>
          <p:cNvPr id="7" name="Dikdörtgen 6"/>
          <p:cNvSpPr/>
          <p:nvPr/>
        </p:nvSpPr>
        <p:spPr>
          <a:xfrm>
            <a:off x="274262" y="2591483"/>
            <a:ext cx="2319652" cy="1200329"/>
          </a:xfrm>
          <a:prstGeom prst="rect">
            <a:avLst/>
          </a:prstGeom>
          <a:solidFill>
            <a:schemeClr val="accent1">
              <a:lumMod val="40000"/>
              <a:lumOff val="60000"/>
            </a:schemeClr>
          </a:solidFill>
        </p:spPr>
        <p:txBody>
          <a:bodyPr wrap="square">
            <a:spAutoFit/>
          </a:bodyPr>
          <a:lstStyle/>
          <a:p>
            <a:r>
              <a:rPr lang="tr-TR" sz="2400" dirty="0">
                <a:solidFill>
                  <a:srgbClr val="FF0000"/>
                </a:solidFill>
              </a:rPr>
              <a:t>Fiziksel </a:t>
            </a:r>
            <a:r>
              <a:rPr lang="tr-TR" sz="2400" dirty="0" smtClean="0">
                <a:solidFill>
                  <a:srgbClr val="FF0000"/>
                </a:solidFill>
              </a:rPr>
              <a:t>alt yapı </a:t>
            </a:r>
            <a:r>
              <a:rPr lang="tr-TR" sz="2400" dirty="0">
                <a:solidFill>
                  <a:srgbClr val="FF0000"/>
                </a:solidFill>
              </a:rPr>
              <a:t>ve </a:t>
            </a:r>
            <a:r>
              <a:rPr lang="tr-TR" sz="2400" dirty="0" smtClean="0">
                <a:solidFill>
                  <a:srgbClr val="FF0000"/>
                </a:solidFill>
              </a:rPr>
              <a:t>kaynaklar</a:t>
            </a:r>
            <a:r>
              <a:rPr lang="tr-TR" sz="2400" dirty="0" smtClean="0"/>
              <a:t>a ilişkin ölçütler</a:t>
            </a:r>
            <a:endParaRPr lang="tr-TR" sz="2400" dirty="0"/>
          </a:p>
        </p:txBody>
      </p:sp>
      <p:sp>
        <p:nvSpPr>
          <p:cNvPr id="8" name="Dikdörtgen 7"/>
          <p:cNvSpPr/>
          <p:nvPr/>
        </p:nvSpPr>
        <p:spPr>
          <a:xfrm>
            <a:off x="2854248" y="2588317"/>
            <a:ext cx="5807144" cy="830997"/>
          </a:xfrm>
          <a:prstGeom prst="rect">
            <a:avLst/>
          </a:prstGeom>
          <a:ln>
            <a:solidFill>
              <a:schemeClr val="accent1">
                <a:lumMod val="40000"/>
                <a:lumOff val="60000"/>
              </a:schemeClr>
            </a:solidFill>
          </a:ln>
        </p:spPr>
        <p:txBody>
          <a:bodyPr wrap="square">
            <a:spAutoFit/>
          </a:bodyPr>
          <a:lstStyle/>
          <a:p>
            <a:pPr marL="285750" indent="-285750">
              <a:buFont typeface="Arial" panose="020B0604020202020204" pitchFamily="34" charset="0"/>
              <a:buChar char="•"/>
            </a:pPr>
            <a:r>
              <a:rPr lang="tr-TR" sz="2400" dirty="0"/>
              <a:t>Sınıf, laboratuvar, kütüphane, bilgisayar ve bilişim altyapısı yeterli olmalı</a:t>
            </a:r>
            <a:r>
              <a:rPr lang="tr-TR" sz="2400" dirty="0" smtClean="0"/>
              <a:t>.</a:t>
            </a:r>
            <a:endParaRPr lang="tr-TR" sz="2400" dirty="0"/>
          </a:p>
        </p:txBody>
      </p:sp>
      <p:sp>
        <p:nvSpPr>
          <p:cNvPr id="10" name="Dikdörtgen 9"/>
          <p:cNvSpPr/>
          <p:nvPr/>
        </p:nvSpPr>
        <p:spPr>
          <a:xfrm>
            <a:off x="195545" y="4481494"/>
            <a:ext cx="2477086" cy="1200329"/>
          </a:xfrm>
          <a:prstGeom prst="rect">
            <a:avLst/>
          </a:prstGeom>
          <a:solidFill>
            <a:schemeClr val="accent1">
              <a:lumMod val="60000"/>
              <a:lumOff val="40000"/>
            </a:schemeClr>
          </a:solidFill>
        </p:spPr>
        <p:txBody>
          <a:bodyPr wrap="square">
            <a:spAutoFit/>
          </a:bodyPr>
          <a:lstStyle/>
          <a:p>
            <a:r>
              <a:rPr lang="tr-TR" sz="2400" dirty="0">
                <a:solidFill>
                  <a:srgbClr val="FF0000"/>
                </a:solidFill>
              </a:rPr>
              <a:t>Öğrenci </a:t>
            </a:r>
            <a:r>
              <a:rPr lang="tr-TR" sz="2400" dirty="0" smtClean="0">
                <a:solidFill>
                  <a:srgbClr val="FF0000"/>
                </a:solidFill>
              </a:rPr>
              <a:t>destek </a:t>
            </a:r>
            <a:r>
              <a:rPr lang="tr-TR" sz="2400" dirty="0">
                <a:solidFill>
                  <a:srgbClr val="FF0000"/>
                </a:solidFill>
              </a:rPr>
              <a:t>h</a:t>
            </a:r>
            <a:r>
              <a:rPr lang="tr-TR" sz="2400" dirty="0" smtClean="0">
                <a:solidFill>
                  <a:srgbClr val="FF0000"/>
                </a:solidFill>
              </a:rPr>
              <a:t>izmetlerine </a:t>
            </a:r>
            <a:r>
              <a:rPr lang="tr-TR" sz="2400" dirty="0" smtClean="0"/>
              <a:t>ilişkin ölçütler </a:t>
            </a:r>
            <a:endParaRPr lang="tr-TR" sz="2400" dirty="0"/>
          </a:p>
        </p:txBody>
      </p:sp>
      <p:sp>
        <p:nvSpPr>
          <p:cNvPr id="11" name="Dikdörtgen 10"/>
          <p:cNvSpPr/>
          <p:nvPr/>
        </p:nvSpPr>
        <p:spPr>
          <a:xfrm>
            <a:off x="2892593" y="4481494"/>
            <a:ext cx="5768799" cy="830997"/>
          </a:xfrm>
          <a:prstGeom prst="rect">
            <a:avLst/>
          </a:prstGeom>
          <a:ln>
            <a:solidFill>
              <a:schemeClr val="accent1">
                <a:lumMod val="60000"/>
                <a:lumOff val="40000"/>
              </a:schemeClr>
            </a:solidFill>
          </a:ln>
        </p:spPr>
        <p:txBody>
          <a:bodyPr wrap="square">
            <a:spAutoFit/>
          </a:bodyPr>
          <a:lstStyle/>
          <a:p>
            <a:pPr marL="285750" indent="-285750">
              <a:buFont typeface="Arial" panose="020B0604020202020204" pitchFamily="34" charset="0"/>
              <a:buChar char="•"/>
            </a:pPr>
            <a:r>
              <a:rPr lang="tr-TR" sz="2400" dirty="0"/>
              <a:t>Danışmanlık, kariyer rehberliği, sosyal destek gibi hizmetler sunulmalı.</a:t>
            </a:r>
          </a:p>
        </p:txBody>
      </p:sp>
    </p:spTree>
    <p:extLst>
      <p:ext uri="{BB962C8B-B14F-4D97-AF65-F5344CB8AC3E}">
        <p14:creationId xmlns:p14="http://schemas.microsoft.com/office/powerpoint/2010/main" val="360990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11</a:t>
            </a:fld>
            <a:endParaRPr lang="tr-TR"/>
          </a:p>
        </p:txBody>
      </p:sp>
      <p:sp>
        <p:nvSpPr>
          <p:cNvPr id="7" name="Dikdörtgen 6"/>
          <p:cNvSpPr/>
          <p:nvPr/>
        </p:nvSpPr>
        <p:spPr>
          <a:xfrm>
            <a:off x="251520" y="1020150"/>
            <a:ext cx="2575269" cy="1200329"/>
          </a:xfrm>
          <a:prstGeom prst="rect">
            <a:avLst/>
          </a:prstGeom>
          <a:solidFill>
            <a:schemeClr val="accent1">
              <a:lumMod val="20000"/>
              <a:lumOff val="80000"/>
            </a:schemeClr>
          </a:solidFill>
        </p:spPr>
        <p:txBody>
          <a:bodyPr wrap="square">
            <a:spAutoFit/>
          </a:bodyPr>
          <a:lstStyle/>
          <a:p>
            <a:r>
              <a:rPr lang="tr-TR" sz="2400" dirty="0" smtClean="0">
                <a:solidFill>
                  <a:srgbClr val="FF0000"/>
                </a:solidFill>
              </a:rPr>
              <a:t>Program yönetimi</a:t>
            </a:r>
            <a:r>
              <a:rPr lang="tr-TR" sz="2400" dirty="0" smtClean="0"/>
              <a:t>ne ilişkin ölçütler</a:t>
            </a:r>
            <a:endParaRPr lang="tr-TR" sz="2400" dirty="0"/>
          </a:p>
        </p:txBody>
      </p:sp>
      <p:sp>
        <p:nvSpPr>
          <p:cNvPr id="8" name="Dikdörtgen 7"/>
          <p:cNvSpPr/>
          <p:nvPr/>
        </p:nvSpPr>
        <p:spPr>
          <a:xfrm>
            <a:off x="3477473" y="1020150"/>
            <a:ext cx="5209327" cy="1569660"/>
          </a:xfrm>
          <a:prstGeom prst="rect">
            <a:avLst/>
          </a:prstGeom>
          <a:ln>
            <a:solidFill>
              <a:schemeClr val="accent1">
                <a:lumMod val="20000"/>
                <a:lumOff val="80000"/>
              </a:schemeClr>
            </a:solidFill>
          </a:ln>
        </p:spPr>
        <p:txBody>
          <a:bodyPr wrap="square">
            <a:spAutoFit/>
          </a:bodyPr>
          <a:lstStyle/>
          <a:p>
            <a:pPr marL="285750" indent="-285750">
              <a:buFont typeface="Arial" panose="020B0604020202020204" pitchFamily="34" charset="0"/>
              <a:buChar char="•"/>
            </a:pPr>
            <a:r>
              <a:rPr lang="tr-TR" sz="2400" dirty="0"/>
              <a:t>Etkili bir yönetim organizasyonu bulunmalı.</a:t>
            </a:r>
          </a:p>
          <a:p>
            <a:pPr marL="285750" indent="-285750">
              <a:buFont typeface="Arial" panose="020B0604020202020204" pitchFamily="34" charset="0"/>
              <a:buChar char="•"/>
            </a:pPr>
            <a:r>
              <a:rPr lang="tr-TR" sz="2400" dirty="0"/>
              <a:t>Karar alma süreçleri şeffaf ve katılımcı olmalı.</a:t>
            </a:r>
          </a:p>
        </p:txBody>
      </p:sp>
      <p:sp>
        <p:nvSpPr>
          <p:cNvPr id="9" name="Dikdörtgen 8"/>
          <p:cNvSpPr/>
          <p:nvPr/>
        </p:nvSpPr>
        <p:spPr>
          <a:xfrm>
            <a:off x="251520" y="3840515"/>
            <a:ext cx="3078088" cy="1200329"/>
          </a:xfrm>
          <a:prstGeom prst="rect">
            <a:avLst/>
          </a:prstGeom>
          <a:solidFill>
            <a:schemeClr val="accent1">
              <a:lumMod val="40000"/>
              <a:lumOff val="60000"/>
            </a:schemeClr>
          </a:solidFill>
        </p:spPr>
        <p:txBody>
          <a:bodyPr wrap="square">
            <a:spAutoFit/>
          </a:bodyPr>
          <a:lstStyle/>
          <a:p>
            <a:r>
              <a:rPr lang="tr-TR" sz="2400" dirty="0" smtClean="0">
                <a:solidFill>
                  <a:srgbClr val="FF0000"/>
                </a:solidFill>
              </a:rPr>
              <a:t>Kalite güvence sistemi ve sürekli iyileştirme</a:t>
            </a:r>
            <a:r>
              <a:rPr lang="tr-TR" sz="2400" dirty="0" smtClean="0"/>
              <a:t>ye ilişkin ölçütler</a:t>
            </a:r>
            <a:endParaRPr lang="tr-TR" sz="2400" dirty="0"/>
          </a:p>
        </p:txBody>
      </p:sp>
      <p:sp>
        <p:nvSpPr>
          <p:cNvPr id="10" name="Dikdörtgen 9"/>
          <p:cNvSpPr/>
          <p:nvPr/>
        </p:nvSpPr>
        <p:spPr>
          <a:xfrm>
            <a:off x="3491880" y="3101852"/>
            <a:ext cx="4978464" cy="2677656"/>
          </a:xfrm>
          <a:prstGeom prst="rect">
            <a:avLst/>
          </a:prstGeom>
          <a:ln>
            <a:solidFill>
              <a:schemeClr val="accent1">
                <a:lumMod val="60000"/>
                <a:lumOff val="40000"/>
              </a:schemeClr>
            </a:solidFill>
          </a:ln>
        </p:spPr>
        <p:txBody>
          <a:bodyPr wrap="square">
            <a:spAutoFit/>
          </a:bodyPr>
          <a:lstStyle/>
          <a:p>
            <a:pPr marL="285750" indent="-285750">
              <a:buFont typeface="Arial" panose="020B0604020202020204" pitchFamily="34" charset="0"/>
              <a:buChar char="•"/>
            </a:pPr>
            <a:r>
              <a:rPr lang="tr-TR" sz="2400" dirty="0"/>
              <a:t>Tüm ölçütler kapsamında düzenli ölçme, değerlendirme ve iyileştirme döngüsü yürütülmeli.</a:t>
            </a:r>
          </a:p>
          <a:p>
            <a:pPr marL="285750" indent="-285750">
              <a:buFont typeface="Arial" panose="020B0604020202020204" pitchFamily="34" charset="0"/>
              <a:buChar char="•"/>
            </a:pPr>
            <a:r>
              <a:rPr lang="tr-TR" sz="2400" dirty="0"/>
              <a:t>Öğrenci anketleri, mezun görüşleri, işveren geribildirimleri gibi veriler sistematik şekilde analiz edilip sürece entegre edilmeli.</a:t>
            </a:r>
          </a:p>
        </p:txBody>
      </p:sp>
    </p:spTree>
    <p:extLst>
      <p:ext uri="{BB962C8B-B14F-4D97-AF65-F5344CB8AC3E}">
        <p14:creationId xmlns:p14="http://schemas.microsoft.com/office/powerpoint/2010/main" val="91483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12</a:t>
            </a:fld>
            <a:endParaRPr lang="tr-TR"/>
          </a:p>
        </p:txBody>
      </p:sp>
      <p:sp>
        <p:nvSpPr>
          <p:cNvPr id="3" name="2 Dikdörtgen">
            <a:extLst>
              <a:ext uri="{FF2B5EF4-FFF2-40B4-BE49-F238E27FC236}">
                <a16:creationId xmlns:a16="http://schemas.microsoft.com/office/drawing/2014/main" id="{38B2A512-7B17-4F2C-9DB8-E3C6C32E741E}"/>
              </a:ext>
            </a:extLst>
          </p:cNvPr>
          <p:cNvSpPr/>
          <p:nvPr/>
        </p:nvSpPr>
        <p:spPr>
          <a:xfrm>
            <a:off x="755576" y="188640"/>
            <a:ext cx="7632848" cy="584775"/>
          </a:xfrm>
          <a:prstGeom prst="rect">
            <a:avLst/>
          </a:prstGeom>
          <a:ln>
            <a:solidFill>
              <a:schemeClr val="accent1"/>
            </a:solidFill>
          </a:ln>
        </p:spPr>
        <p:txBody>
          <a:bodyPr wrap="square">
            <a:spAutoFit/>
          </a:bodyPr>
          <a:lstStyle/>
          <a:p>
            <a:pPr lvl="0" algn="ctr"/>
            <a:r>
              <a:rPr lang="tr-TR" sz="3200" b="1" dirty="0" smtClean="0">
                <a:solidFill>
                  <a:schemeClr val="accent5">
                    <a:lumMod val="50000"/>
                  </a:schemeClr>
                </a:solidFill>
              </a:rPr>
              <a:t>Başvuru Takvimi</a:t>
            </a:r>
            <a:endParaRPr lang="tr-TR" sz="3200" b="1" dirty="0">
              <a:solidFill>
                <a:schemeClr val="accent5">
                  <a:lumMod val="50000"/>
                </a:schemeClr>
              </a:solidFill>
            </a:endParaRPr>
          </a:p>
        </p:txBody>
      </p:sp>
      <p:sp>
        <p:nvSpPr>
          <p:cNvPr id="4" name="Dikdörtgen 3"/>
          <p:cNvSpPr/>
          <p:nvPr/>
        </p:nvSpPr>
        <p:spPr>
          <a:xfrm>
            <a:off x="1080120" y="1378179"/>
            <a:ext cx="4572000" cy="830997"/>
          </a:xfrm>
          <a:prstGeom prst="rect">
            <a:avLst/>
          </a:prstGeom>
        </p:spPr>
        <p:txBody>
          <a:bodyPr>
            <a:spAutoFit/>
          </a:bodyPr>
          <a:lstStyle/>
          <a:p>
            <a:r>
              <a:rPr lang="tr-TR" sz="2400" dirty="0">
                <a:solidFill>
                  <a:srgbClr val="FF0000"/>
                </a:solidFill>
              </a:rPr>
              <a:t>Ocak </a:t>
            </a:r>
            <a:r>
              <a:rPr lang="tr-TR" sz="2400" dirty="0" smtClean="0">
                <a:solidFill>
                  <a:srgbClr val="FF0000"/>
                </a:solidFill>
              </a:rPr>
              <a:t>2025’te</a:t>
            </a:r>
            <a:r>
              <a:rPr lang="tr-TR" sz="2400" dirty="0" smtClean="0"/>
              <a:t> </a:t>
            </a:r>
          </a:p>
          <a:p>
            <a:r>
              <a:rPr lang="tr-TR" sz="2400" dirty="0"/>
              <a:t>B</a:t>
            </a:r>
            <a:r>
              <a:rPr lang="tr-TR" sz="2400" dirty="0" smtClean="0"/>
              <a:t>aşvuru yaparak süreci başlattık.</a:t>
            </a:r>
            <a:endParaRPr lang="tr-TR" sz="2400" dirty="0"/>
          </a:p>
        </p:txBody>
      </p:sp>
      <p:sp>
        <p:nvSpPr>
          <p:cNvPr id="5" name="Dikdörtgen 4"/>
          <p:cNvSpPr/>
          <p:nvPr/>
        </p:nvSpPr>
        <p:spPr>
          <a:xfrm>
            <a:off x="1835696" y="2678861"/>
            <a:ext cx="5184576" cy="830997"/>
          </a:xfrm>
          <a:prstGeom prst="rect">
            <a:avLst/>
          </a:prstGeom>
        </p:spPr>
        <p:txBody>
          <a:bodyPr wrap="square">
            <a:spAutoFit/>
          </a:bodyPr>
          <a:lstStyle/>
          <a:p>
            <a:r>
              <a:rPr lang="tr-TR" sz="2400" dirty="0">
                <a:solidFill>
                  <a:srgbClr val="FF0000"/>
                </a:solidFill>
              </a:rPr>
              <a:t>Temmuz 2025’te  </a:t>
            </a:r>
            <a:endParaRPr lang="tr-TR" sz="2400" dirty="0" smtClean="0">
              <a:solidFill>
                <a:srgbClr val="FF0000"/>
              </a:solidFill>
            </a:endParaRPr>
          </a:p>
          <a:p>
            <a:r>
              <a:rPr lang="tr-TR" sz="2400" dirty="0" err="1" smtClean="0"/>
              <a:t>Özdeğerlendirme</a:t>
            </a:r>
            <a:r>
              <a:rPr lang="tr-TR" sz="2400" dirty="0" smtClean="0"/>
              <a:t> </a:t>
            </a:r>
            <a:r>
              <a:rPr lang="tr-TR" sz="2400" dirty="0"/>
              <a:t>Raporu vereceğiz</a:t>
            </a:r>
            <a:r>
              <a:rPr lang="tr-TR" sz="2400" dirty="0" smtClean="0"/>
              <a:t>.</a:t>
            </a:r>
            <a:endParaRPr lang="tr-TR" sz="2400" dirty="0"/>
          </a:p>
        </p:txBody>
      </p:sp>
      <p:sp>
        <p:nvSpPr>
          <p:cNvPr id="6" name="Dikdörtgen 5"/>
          <p:cNvSpPr/>
          <p:nvPr/>
        </p:nvSpPr>
        <p:spPr>
          <a:xfrm>
            <a:off x="3226376" y="4102106"/>
            <a:ext cx="5472608" cy="830997"/>
          </a:xfrm>
          <a:prstGeom prst="rect">
            <a:avLst/>
          </a:prstGeom>
        </p:spPr>
        <p:txBody>
          <a:bodyPr wrap="square">
            <a:spAutoFit/>
          </a:bodyPr>
          <a:lstStyle/>
          <a:p>
            <a:r>
              <a:rPr lang="tr-TR" sz="2400" dirty="0">
                <a:solidFill>
                  <a:srgbClr val="FF0000"/>
                </a:solidFill>
              </a:rPr>
              <a:t>2025-2026 Güz </a:t>
            </a:r>
            <a:r>
              <a:rPr lang="tr-TR" sz="2400" dirty="0" smtClean="0">
                <a:solidFill>
                  <a:srgbClr val="FF0000"/>
                </a:solidFill>
              </a:rPr>
              <a:t>Döneminde</a:t>
            </a:r>
          </a:p>
          <a:p>
            <a:r>
              <a:rPr lang="tr-TR" sz="2400" dirty="0" smtClean="0"/>
              <a:t> </a:t>
            </a:r>
            <a:r>
              <a:rPr lang="tr-TR" sz="2400" dirty="0"/>
              <a:t>FEDEK ziyaretçileri bölümümüze </a:t>
            </a:r>
            <a:r>
              <a:rPr lang="tr-TR" sz="2400" dirty="0" smtClean="0"/>
              <a:t>gelecek.</a:t>
            </a:r>
            <a:endParaRPr lang="tr-TR" sz="2400" dirty="0"/>
          </a:p>
        </p:txBody>
      </p:sp>
    </p:spTree>
    <p:extLst>
      <p:ext uri="{BB962C8B-B14F-4D97-AF65-F5344CB8AC3E}">
        <p14:creationId xmlns:p14="http://schemas.microsoft.com/office/powerpoint/2010/main" val="339520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13</a:t>
            </a:fld>
            <a:endParaRPr lang="tr-TR"/>
          </a:p>
        </p:txBody>
      </p:sp>
      <p:sp>
        <p:nvSpPr>
          <p:cNvPr id="9" name="Metin kutusu 8">
            <a:extLst>
              <a:ext uri="{FF2B5EF4-FFF2-40B4-BE49-F238E27FC236}">
                <a16:creationId xmlns:a16="http://schemas.microsoft.com/office/drawing/2014/main" id="{70087D4F-CB71-4825-B40C-2A67EEEBDE05}"/>
              </a:ext>
            </a:extLst>
          </p:cNvPr>
          <p:cNvSpPr txBox="1"/>
          <p:nvPr/>
        </p:nvSpPr>
        <p:spPr>
          <a:xfrm>
            <a:off x="644690" y="3597645"/>
            <a:ext cx="3850626" cy="1200329"/>
          </a:xfrm>
          <a:prstGeom prst="rect">
            <a:avLst/>
          </a:prstGeom>
          <a:noFill/>
        </p:spPr>
        <p:txBody>
          <a:bodyPr wrap="square">
            <a:spAutoFit/>
          </a:bodyPr>
          <a:lstStyle/>
          <a:p>
            <a:r>
              <a:rPr lang="tr-TR" sz="2400" dirty="0"/>
              <a:t>Akreditasyon süreci </a:t>
            </a:r>
            <a:r>
              <a:rPr lang="tr-TR" sz="2400" dirty="0" smtClean="0"/>
              <a:t>siz </a:t>
            </a:r>
            <a:r>
              <a:rPr lang="tr-TR" sz="2400" dirty="0"/>
              <a:t>öğrencilerin aktif katkısıyla şekilleniyor</a:t>
            </a:r>
            <a:r>
              <a:rPr lang="tr-TR" sz="2400" dirty="0" smtClean="0"/>
              <a:t>.</a:t>
            </a:r>
            <a:endParaRPr lang="tr-TR" sz="2400" dirty="0"/>
          </a:p>
        </p:txBody>
      </p:sp>
      <p:sp>
        <p:nvSpPr>
          <p:cNvPr id="4" name="Dikdörtgen 3"/>
          <p:cNvSpPr/>
          <p:nvPr/>
        </p:nvSpPr>
        <p:spPr>
          <a:xfrm>
            <a:off x="580387" y="1698514"/>
            <a:ext cx="2808312" cy="830997"/>
          </a:xfrm>
          <a:prstGeom prst="rect">
            <a:avLst/>
          </a:prstGeom>
          <a:solidFill>
            <a:schemeClr val="accent1">
              <a:lumMod val="60000"/>
              <a:lumOff val="40000"/>
            </a:schemeClr>
          </a:solidFill>
        </p:spPr>
        <p:txBody>
          <a:bodyPr wrap="square">
            <a:spAutoFit/>
          </a:bodyPr>
          <a:lstStyle/>
          <a:p>
            <a:r>
              <a:rPr lang="tr-TR" sz="2400" b="1" dirty="0" smtClean="0"/>
              <a:t>Akreditasyon sürecinin paydaşları:</a:t>
            </a:r>
            <a:endParaRPr lang="tr-TR" sz="2400" b="1" dirty="0"/>
          </a:p>
        </p:txBody>
      </p:sp>
      <p:sp>
        <p:nvSpPr>
          <p:cNvPr id="5" name="Dikdörtgen 4"/>
          <p:cNvSpPr/>
          <p:nvPr/>
        </p:nvSpPr>
        <p:spPr>
          <a:xfrm>
            <a:off x="4806634" y="3929097"/>
            <a:ext cx="3888432" cy="830997"/>
          </a:xfrm>
          <a:prstGeom prst="rect">
            <a:avLst/>
          </a:prstGeom>
        </p:spPr>
        <p:txBody>
          <a:bodyPr wrap="square">
            <a:spAutoFit/>
          </a:bodyPr>
          <a:lstStyle/>
          <a:p>
            <a:r>
              <a:rPr lang="tr-TR" sz="2400" dirty="0"/>
              <a:t>Sunduğunuz </a:t>
            </a:r>
            <a:r>
              <a:rPr lang="tr-TR" sz="2400" dirty="0" smtClean="0"/>
              <a:t>geribildirimlerle, katıldığınız anketlerle</a:t>
            </a:r>
            <a:endParaRPr lang="tr-TR" sz="2400" dirty="0"/>
          </a:p>
        </p:txBody>
      </p:sp>
      <p:sp>
        <p:nvSpPr>
          <p:cNvPr id="7" name="Dikdörtgen 6"/>
          <p:cNvSpPr/>
          <p:nvPr/>
        </p:nvSpPr>
        <p:spPr>
          <a:xfrm>
            <a:off x="3708296" y="1536672"/>
            <a:ext cx="2121650" cy="830997"/>
          </a:xfrm>
          <a:prstGeom prst="rect">
            <a:avLst/>
          </a:prstGeom>
          <a:ln>
            <a:solidFill>
              <a:schemeClr val="tx2">
                <a:lumMod val="20000"/>
                <a:lumOff val="80000"/>
              </a:schemeClr>
            </a:solidFill>
          </a:ln>
        </p:spPr>
        <p:txBody>
          <a:bodyPr wrap="square">
            <a:spAutoFit/>
          </a:bodyPr>
          <a:lstStyle/>
          <a:p>
            <a:r>
              <a:rPr lang="tr-TR" sz="2400" dirty="0" smtClean="0"/>
              <a:t>Öğretim elemanları</a:t>
            </a:r>
            <a:endParaRPr lang="tr-TR" sz="2400" dirty="0"/>
          </a:p>
        </p:txBody>
      </p:sp>
      <p:sp>
        <p:nvSpPr>
          <p:cNvPr id="6" name="Dikdörtgen 5"/>
          <p:cNvSpPr/>
          <p:nvPr/>
        </p:nvSpPr>
        <p:spPr>
          <a:xfrm>
            <a:off x="6228184" y="1501844"/>
            <a:ext cx="1565920" cy="830997"/>
          </a:xfrm>
          <a:prstGeom prst="rect">
            <a:avLst/>
          </a:prstGeom>
          <a:ln>
            <a:solidFill>
              <a:schemeClr val="tx2">
                <a:lumMod val="20000"/>
                <a:lumOff val="80000"/>
              </a:schemeClr>
            </a:solidFill>
          </a:ln>
        </p:spPr>
        <p:txBody>
          <a:bodyPr wrap="square">
            <a:spAutoFit/>
          </a:bodyPr>
          <a:lstStyle/>
          <a:p>
            <a:r>
              <a:rPr lang="tr-TR" sz="2400" dirty="0"/>
              <a:t>İdari </a:t>
            </a:r>
            <a:r>
              <a:rPr lang="tr-TR" sz="2400" dirty="0" smtClean="0"/>
              <a:t>personel</a:t>
            </a:r>
            <a:endParaRPr lang="tr-TR" sz="2400" dirty="0"/>
          </a:p>
        </p:txBody>
      </p:sp>
      <p:sp>
        <p:nvSpPr>
          <p:cNvPr id="10" name="Dikdörtgen 9"/>
          <p:cNvSpPr/>
          <p:nvPr/>
        </p:nvSpPr>
        <p:spPr>
          <a:xfrm>
            <a:off x="5289822" y="2520991"/>
            <a:ext cx="1483868" cy="461665"/>
          </a:xfrm>
          <a:prstGeom prst="rect">
            <a:avLst/>
          </a:prstGeom>
          <a:ln>
            <a:solidFill>
              <a:schemeClr val="tx2">
                <a:lumMod val="20000"/>
                <a:lumOff val="80000"/>
              </a:schemeClr>
            </a:solidFill>
          </a:ln>
        </p:spPr>
        <p:txBody>
          <a:bodyPr wrap="none">
            <a:spAutoFit/>
          </a:bodyPr>
          <a:lstStyle/>
          <a:p>
            <a:r>
              <a:rPr lang="tr-TR" sz="2400" dirty="0">
                <a:solidFill>
                  <a:srgbClr val="FF0000"/>
                </a:solidFill>
              </a:rPr>
              <a:t>Öğrenciler</a:t>
            </a:r>
          </a:p>
        </p:txBody>
      </p:sp>
      <p:sp>
        <p:nvSpPr>
          <p:cNvPr id="11" name="Metin kutusu 10"/>
          <p:cNvSpPr txBox="1"/>
          <p:nvPr/>
        </p:nvSpPr>
        <p:spPr>
          <a:xfrm rot="20661436">
            <a:off x="2339971" y="4497778"/>
            <a:ext cx="1072730" cy="461665"/>
          </a:xfrm>
          <a:prstGeom prst="rect">
            <a:avLst/>
          </a:prstGeom>
          <a:noFill/>
        </p:spPr>
        <p:txBody>
          <a:bodyPr wrap="none" rtlCol="0">
            <a:spAutoFit/>
          </a:bodyPr>
          <a:lstStyle/>
          <a:p>
            <a:r>
              <a:rPr lang="tr-TR" sz="2400" b="1" dirty="0" smtClean="0">
                <a:solidFill>
                  <a:srgbClr val="FF0000"/>
                </a:solidFill>
              </a:rPr>
              <a:t>NASIL?</a:t>
            </a:r>
            <a:endParaRPr lang="tr-TR" sz="2400" b="1" dirty="0">
              <a:solidFill>
                <a:srgbClr val="FF0000"/>
              </a:solidFill>
            </a:endParaRPr>
          </a:p>
        </p:txBody>
      </p:sp>
    </p:spTree>
    <p:extLst>
      <p:ext uri="{BB962C8B-B14F-4D97-AF65-F5344CB8AC3E}">
        <p14:creationId xmlns:p14="http://schemas.microsoft.com/office/powerpoint/2010/main" val="185286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14</a:t>
            </a:fld>
            <a:endParaRPr lang="tr-TR"/>
          </a:p>
        </p:txBody>
      </p:sp>
      <p:sp>
        <p:nvSpPr>
          <p:cNvPr id="3" name="Dikdörtgen 2"/>
          <p:cNvSpPr/>
          <p:nvPr/>
        </p:nvSpPr>
        <p:spPr>
          <a:xfrm>
            <a:off x="467544" y="2060848"/>
            <a:ext cx="2508448" cy="1200329"/>
          </a:xfrm>
          <a:prstGeom prst="rect">
            <a:avLst/>
          </a:prstGeom>
          <a:solidFill>
            <a:schemeClr val="accent1">
              <a:lumMod val="40000"/>
              <a:lumOff val="60000"/>
            </a:schemeClr>
          </a:solidFill>
        </p:spPr>
        <p:txBody>
          <a:bodyPr wrap="square">
            <a:spAutoFit/>
          </a:bodyPr>
          <a:lstStyle/>
          <a:p>
            <a:r>
              <a:rPr lang="tr-TR" sz="2400" b="1" dirty="0"/>
              <a:t>Bu süreçte sizlerden </a:t>
            </a:r>
            <a:r>
              <a:rPr lang="tr-TR" sz="2400" b="1" dirty="0" smtClean="0"/>
              <a:t>beklentimiz…</a:t>
            </a:r>
            <a:endParaRPr lang="tr-TR" sz="2400" b="1" dirty="0"/>
          </a:p>
        </p:txBody>
      </p:sp>
      <p:sp>
        <p:nvSpPr>
          <p:cNvPr id="4" name="Dikdörtgen 3"/>
          <p:cNvSpPr/>
          <p:nvPr/>
        </p:nvSpPr>
        <p:spPr>
          <a:xfrm>
            <a:off x="3653448" y="980728"/>
            <a:ext cx="5124400" cy="830997"/>
          </a:xfrm>
          <a:prstGeom prst="rect">
            <a:avLst/>
          </a:prstGeom>
        </p:spPr>
        <p:txBody>
          <a:bodyPr wrap="square">
            <a:spAutoFit/>
          </a:bodyPr>
          <a:lstStyle/>
          <a:p>
            <a:r>
              <a:rPr lang="tr-TR" dirty="0" smtClean="0"/>
              <a:t> </a:t>
            </a:r>
            <a:r>
              <a:rPr lang="tr-TR" sz="2400" dirty="0" smtClean="0"/>
              <a:t>…anketleri </a:t>
            </a:r>
            <a:r>
              <a:rPr lang="tr-TR" sz="2400" dirty="0"/>
              <a:t>eksiksiz ve içtenlikle </a:t>
            </a:r>
            <a:r>
              <a:rPr lang="tr-TR" sz="2400" dirty="0" smtClean="0"/>
              <a:t>doldurmanız</a:t>
            </a:r>
            <a:endParaRPr lang="tr-TR" dirty="0"/>
          </a:p>
        </p:txBody>
      </p:sp>
      <p:sp>
        <p:nvSpPr>
          <p:cNvPr id="6" name="Dikdörtgen 5"/>
          <p:cNvSpPr/>
          <p:nvPr/>
        </p:nvSpPr>
        <p:spPr>
          <a:xfrm>
            <a:off x="4087243" y="2280932"/>
            <a:ext cx="4572000" cy="1200329"/>
          </a:xfrm>
          <a:prstGeom prst="rect">
            <a:avLst/>
          </a:prstGeom>
        </p:spPr>
        <p:txBody>
          <a:bodyPr>
            <a:spAutoFit/>
          </a:bodyPr>
          <a:lstStyle/>
          <a:p>
            <a:r>
              <a:rPr lang="tr-TR" sz="2400" dirty="0" smtClean="0"/>
              <a:t>…geribildirimlerinizi </a:t>
            </a:r>
            <a:r>
              <a:rPr lang="tr-TR" sz="2400" dirty="0"/>
              <a:t>doğrudan ya da danışmanlarınız aracılığıyla </a:t>
            </a:r>
            <a:r>
              <a:rPr lang="tr-TR" sz="2400" dirty="0" smtClean="0"/>
              <a:t>iletmeniz</a:t>
            </a:r>
            <a:endParaRPr lang="tr-TR" sz="2400" dirty="0"/>
          </a:p>
        </p:txBody>
      </p:sp>
      <p:sp>
        <p:nvSpPr>
          <p:cNvPr id="7" name="Dikdörtgen 6"/>
          <p:cNvSpPr/>
          <p:nvPr/>
        </p:nvSpPr>
        <p:spPr>
          <a:xfrm>
            <a:off x="3653448" y="3950469"/>
            <a:ext cx="5124400" cy="1200329"/>
          </a:xfrm>
          <a:prstGeom prst="rect">
            <a:avLst/>
          </a:prstGeom>
        </p:spPr>
        <p:txBody>
          <a:bodyPr wrap="square">
            <a:spAutoFit/>
          </a:bodyPr>
          <a:lstStyle/>
          <a:p>
            <a:r>
              <a:rPr lang="tr-TR" sz="2400" dirty="0" smtClean="0"/>
              <a:t>…derslerde </a:t>
            </a:r>
            <a:r>
              <a:rPr lang="tr-TR" sz="2400" dirty="0"/>
              <a:t>ve programlarda gözlemlediğiniz gelişim alanlarını bizimle </a:t>
            </a:r>
            <a:r>
              <a:rPr lang="tr-TR" sz="2400" dirty="0" smtClean="0"/>
              <a:t>paylaşmanız</a:t>
            </a:r>
            <a:endParaRPr lang="tr-TR" sz="2400" dirty="0"/>
          </a:p>
        </p:txBody>
      </p:sp>
    </p:spTree>
    <p:extLst>
      <p:ext uri="{BB962C8B-B14F-4D97-AF65-F5344CB8AC3E}">
        <p14:creationId xmlns:p14="http://schemas.microsoft.com/office/powerpoint/2010/main" val="1682385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15</a:t>
            </a:fld>
            <a:endParaRPr lang="tr-TR"/>
          </a:p>
        </p:txBody>
      </p:sp>
      <p:sp>
        <p:nvSpPr>
          <p:cNvPr id="3" name="Dikdörtgen 2"/>
          <p:cNvSpPr/>
          <p:nvPr/>
        </p:nvSpPr>
        <p:spPr>
          <a:xfrm>
            <a:off x="611560" y="2420888"/>
            <a:ext cx="2952328" cy="1200329"/>
          </a:xfrm>
          <a:prstGeom prst="rect">
            <a:avLst/>
          </a:prstGeom>
          <a:solidFill>
            <a:schemeClr val="accent1">
              <a:lumMod val="40000"/>
              <a:lumOff val="60000"/>
            </a:schemeClr>
          </a:solidFill>
        </p:spPr>
        <p:txBody>
          <a:bodyPr wrap="square">
            <a:spAutoFit/>
          </a:bodyPr>
          <a:lstStyle/>
          <a:p>
            <a:r>
              <a:rPr lang="tr-TR" sz="2400" dirty="0" smtClean="0"/>
              <a:t>Anketler ve geribildirimler ne işe yarıyor?</a:t>
            </a:r>
            <a:endParaRPr lang="tr-TR" sz="2400" dirty="0"/>
          </a:p>
        </p:txBody>
      </p:sp>
      <p:sp>
        <p:nvSpPr>
          <p:cNvPr id="4" name="Dikdörtgen 3"/>
          <p:cNvSpPr/>
          <p:nvPr/>
        </p:nvSpPr>
        <p:spPr>
          <a:xfrm>
            <a:off x="4267200" y="2420888"/>
            <a:ext cx="4572000" cy="1200329"/>
          </a:xfrm>
          <a:prstGeom prst="rect">
            <a:avLst/>
          </a:prstGeom>
        </p:spPr>
        <p:txBody>
          <a:bodyPr>
            <a:spAutoFit/>
          </a:bodyPr>
          <a:lstStyle/>
          <a:p>
            <a:r>
              <a:rPr lang="tr-TR" sz="2400" dirty="0" smtClean="0"/>
              <a:t>Mevcut </a:t>
            </a:r>
            <a:r>
              <a:rPr lang="tr-TR" sz="2400" dirty="0"/>
              <a:t>durumu </a:t>
            </a:r>
            <a:r>
              <a:rPr lang="tr-TR" sz="2400" dirty="0" smtClean="0"/>
              <a:t>değerlendirmeye ve gelecekteki uygulamalara ilişkin bölüm kararlarını şekillendirmeye.</a:t>
            </a:r>
            <a:endParaRPr lang="tr-TR" sz="2400" dirty="0"/>
          </a:p>
        </p:txBody>
      </p:sp>
    </p:spTree>
    <p:extLst>
      <p:ext uri="{BB962C8B-B14F-4D97-AF65-F5344CB8AC3E}">
        <p14:creationId xmlns:p14="http://schemas.microsoft.com/office/powerpoint/2010/main" val="2478161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16</a:t>
            </a:fld>
            <a:endParaRPr lang="tr-TR"/>
          </a:p>
        </p:txBody>
      </p:sp>
      <p:grpSp>
        <p:nvGrpSpPr>
          <p:cNvPr id="32" name="Grup 31"/>
          <p:cNvGrpSpPr/>
          <p:nvPr/>
        </p:nvGrpSpPr>
        <p:grpSpPr>
          <a:xfrm>
            <a:off x="107504" y="1539328"/>
            <a:ext cx="4212976" cy="1486049"/>
            <a:chOff x="107504" y="1539328"/>
            <a:chExt cx="4212976" cy="1486049"/>
          </a:xfrm>
        </p:grpSpPr>
        <p:sp>
          <p:nvSpPr>
            <p:cNvPr id="17" name="Yuvarlatılmış Dikdörtgen 16"/>
            <p:cNvSpPr/>
            <p:nvPr/>
          </p:nvSpPr>
          <p:spPr>
            <a:xfrm>
              <a:off x="107504" y="1539328"/>
              <a:ext cx="4212976" cy="14860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1" name="Grup 10"/>
            <p:cNvGrpSpPr/>
            <p:nvPr/>
          </p:nvGrpSpPr>
          <p:grpSpPr>
            <a:xfrm>
              <a:off x="134235" y="1706296"/>
              <a:ext cx="4186245" cy="1200329"/>
              <a:chOff x="134235" y="1706296"/>
              <a:chExt cx="4186245" cy="1200329"/>
            </a:xfrm>
          </p:grpSpPr>
          <p:sp>
            <p:nvSpPr>
              <p:cNvPr id="5" name="Dikdörtgen 4"/>
              <p:cNvSpPr/>
              <p:nvPr/>
            </p:nvSpPr>
            <p:spPr>
              <a:xfrm>
                <a:off x="683568" y="1706296"/>
                <a:ext cx="3636912" cy="1200329"/>
              </a:xfrm>
              <a:prstGeom prst="rect">
                <a:avLst/>
              </a:prstGeom>
              <a:noFill/>
            </p:spPr>
            <p:txBody>
              <a:bodyPr wrap="square">
                <a:spAutoFit/>
              </a:bodyPr>
              <a:lstStyle/>
              <a:p>
                <a:r>
                  <a:rPr lang="tr-TR" sz="2400" dirty="0" smtClean="0"/>
                  <a:t> Bölüm</a:t>
                </a:r>
                <a:r>
                  <a:rPr lang="tr-TR" dirty="0" smtClean="0"/>
                  <a:t> </a:t>
                </a:r>
                <a:r>
                  <a:rPr lang="tr-TR" sz="2400" dirty="0" smtClean="0"/>
                  <a:t>Kalite Komisyonu üyeleri anketleri analiz eder ve genel rapor hazırlar.  </a:t>
                </a:r>
              </a:p>
            </p:txBody>
          </p:sp>
          <p:pic>
            <p:nvPicPr>
              <p:cNvPr id="3" name="Resim 2"/>
              <p:cNvPicPr>
                <a:picLocks noChangeAspect="1"/>
              </p:cNvPicPr>
              <p:nvPr/>
            </p:nvPicPr>
            <p:blipFill>
              <a:blip r:embed="rId3"/>
              <a:stretch>
                <a:fillRect/>
              </a:stretch>
            </p:blipFill>
            <p:spPr>
              <a:xfrm>
                <a:off x="134235" y="1743757"/>
                <a:ext cx="631453" cy="932145"/>
              </a:xfrm>
              <a:prstGeom prst="rect">
                <a:avLst/>
              </a:prstGeom>
            </p:spPr>
          </p:pic>
        </p:grpSp>
      </p:grpSp>
      <p:grpSp>
        <p:nvGrpSpPr>
          <p:cNvPr id="19" name="Grup 18"/>
          <p:cNvGrpSpPr/>
          <p:nvPr/>
        </p:nvGrpSpPr>
        <p:grpSpPr>
          <a:xfrm>
            <a:off x="4427984" y="347721"/>
            <a:ext cx="4582613" cy="2716596"/>
            <a:chOff x="4427984" y="347721"/>
            <a:chExt cx="4582613" cy="2716596"/>
          </a:xfrm>
        </p:grpSpPr>
        <p:grpSp>
          <p:nvGrpSpPr>
            <p:cNvPr id="12" name="Grup 11"/>
            <p:cNvGrpSpPr/>
            <p:nvPr/>
          </p:nvGrpSpPr>
          <p:grpSpPr>
            <a:xfrm>
              <a:off x="4427984" y="347721"/>
              <a:ext cx="4582613" cy="2677656"/>
              <a:chOff x="4040979" y="367468"/>
              <a:chExt cx="4582613" cy="2677656"/>
            </a:xfrm>
          </p:grpSpPr>
          <p:sp>
            <p:nvSpPr>
              <p:cNvPr id="6" name="Dikdörtgen 5"/>
              <p:cNvSpPr/>
              <p:nvPr/>
            </p:nvSpPr>
            <p:spPr>
              <a:xfrm>
                <a:off x="4482808" y="367468"/>
                <a:ext cx="4140784" cy="2677656"/>
              </a:xfrm>
              <a:prstGeom prst="rect">
                <a:avLst/>
              </a:prstGeom>
            </p:spPr>
            <p:txBody>
              <a:bodyPr wrap="square">
                <a:spAutoFit/>
              </a:bodyPr>
              <a:lstStyle/>
              <a:p>
                <a:r>
                  <a:rPr lang="tr-TR" sz="2400" dirty="0" smtClean="0"/>
                  <a:t>Bölümde </a:t>
                </a:r>
                <a:r>
                  <a:rPr lang="tr-TR" sz="2400" dirty="0"/>
                  <a:t>ders veren tüm öğretim üyelerine </a:t>
                </a:r>
              </a:p>
              <a:p>
                <a:pPr marL="457200" indent="-457200">
                  <a:buAutoNum type="alphaLcParenR"/>
                </a:pPr>
                <a:r>
                  <a:rPr lang="tr-TR" sz="2400" dirty="0"/>
                  <a:t>kendi dersine ait anketlerin sayısal verilerinin analizi ve açık uçlu sorulara verilen yanıtlar </a:t>
                </a:r>
              </a:p>
              <a:p>
                <a:pPr marL="457200" indent="-457200">
                  <a:buAutoNum type="alphaLcParenR"/>
                </a:pPr>
                <a:r>
                  <a:rPr lang="tr-TR" sz="2400" dirty="0"/>
                  <a:t>Genel rapor gönderilir</a:t>
                </a:r>
                <a:r>
                  <a:rPr lang="tr-TR" sz="2400" dirty="0" smtClean="0"/>
                  <a:t>.</a:t>
                </a:r>
                <a:endParaRPr lang="tr-TR" sz="2400" dirty="0"/>
              </a:p>
            </p:txBody>
          </p:sp>
          <p:pic>
            <p:nvPicPr>
              <p:cNvPr id="9" name="Resim 8"/>
              <p:cNvPicPr>
                <a:picLocks noChangeAspect="1"/>
              </p:cNvPicPr>
              <p:nvPr/>
            </p:nvPicPr>
            <p:blipFill>
              <a:blip r:embed="rId4"/>
              <a:stretch>
                <a:fillRect/>
              </a:stretch>
            </p:blipFill>
            <p:spPr>
              <a:xfrm>
                <a:off x="4040979" y="1559075"/>
                <a:ext cx="883657" cy="984798"/>
              </a:xfrm>
              <a:prstGeom prst="rect">
                <a:avLst/>
              </a:prstGeom>
            </p:spPr>
          </p:pic>
        </p:grpSp>
        <p:sp>
          <p:nvSpPr>
            <p:cNvPr id="18" name="Yuvarlatılmış Dikdörtgen 17"/>
            <p:cNvSpPr/>
            <p:nvPr/>
          </p:nvSpPr>
          <p:spPr>
            <a:xfrm>
              <a:off x="4458058" y="372235"/>
              <a:ext cx="4434422" cy="26920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6" name="Grup 25"/>
          <p:cNvGrpSpPr/>
          <p:nvPr/>
        </p:nvGrpSpPr>
        <p:grpSpPr>
          <a:xfrm>
            <a:off x="107504" y="3152272"/>
            <a:ext cx="3312368" cy="2819847"/>
            <a:chOff x="107504" y="3152272"/>
            <a:chExt cx="3312368" cy="2819847"/>
          </a:xfrm>
        </p:grpSpPr>
        <p:grpSp>
          <p:nvGrpSpPr>
            <p:cNvPr id="14" name="Grup 13"/>
            <p:cNvGrpSpPr/>
            <p:nvPr/>
          </p:nvGrpSpPr>
          <p:grpSpPr>
            <a:xfrm>
              <a:off x="179512" y="3152272"/>
              <a:ext cx="3135215" cy="2819409"/>
              <a:chOff x="175627" y="3156874"/>
              <a:chExt cx="3135215" cy="2819409"/>
            </a:xfrm>
          </p:grpSpPr>
          <p:sp>
            <p:nvSpPr>
              <p:cNvPr id="7" name="Dikdörtgen 6"/>
              <p:cNvSpPr/>
              <p:nvPr/>
            </p:nvSpPr>
            <p:spPr>
              <a:xfrm>
                <a:off x="175627" y="3667959"/>
                <a:ext cx="3135215" cy="2308324"/>
              </a:xfrm>
              <a:prstGeom prst="rect">
                <a:avLst/>
              </a:prstGeom>
            </p:spPr>
            <p:txBody>
              <a:bodyPr wrap="square">
                <a:spAutoFit/>
              </a:bodyPr>
              <a:lstStyle/>
              <a:p>
                <a:r>
                  <a:rPr lang="tr-TR" sz="2400" dirty="0" smtClean="0"/>
                  <a:t>Bölüm </a:t>
                </a:r>
                <a:r>
                  <a:rPr lang="tr-TR" sz="2400" dirty="0"/>
                  <a:t>Kurulu toplanarak bireysel ve genel raporlar üzerinde tartışılır, </a:t>
                </a:r>
                <a:r>
                  <a:rPr lang="tr-TR" sz="2400" dirty="0" smtClean="0"/>
                  <a:t>iyileştirme önerileri </a:t>
                </a:r>
                <a:r>
                  <a:rPr lang="tr-TR" sz="2400" dirty="0"/>
                  <a:t>getirilir ve kararlar yazılır</a:t>
                </a:r>
                <a:r>
                  <a:rPr lang="tr-TR" sz="2400" dirty="0" smtClean="0"/>
                  <a:t>.</a:t>
                </a:r>
                <a:endParaRPr lang="tr-TR" sz="2400" dirty="0"/>
              </a:p>
            </p:txBody>
          </p:sp>
          <p:pic>
            <p:nvPicPr>
              <p:cNvPr id="13" name="Resim 12"/>
              <p:cNvPicPr>
                <a:picLocks noChangeAspect="1"/>
              </p:cNvPicPr>
              <p:nvPr/>
            </p:nvPicPr>
            <p:blipFill>
              <a:blip r:embed="rId5"/>
              <a:stretch>
                <a:fillRect/>
              </a:stretch>
            </p:blipFill>
            <p:spPr>
              <a:xfrm>
                <a:off x="2108021" y="3156874"/>
                <a:ext cx="780235" cy="1022169"/>
              </a:xfrm>
              <a:prstGeom prst="rect">
                <a:avLst/>
              </a:prstGeom>
            </p:spPr>
          </p:pic>
        </p:grpSp>
        <p:sp>
          <p:nvSpPr>
            <p:cNvPr id="25" name="Yuvarlatılmış Dikdörtgen 24"/>
            <p:cNvSpPr/>
            <p:nvPr/>
          </p:nvSpPr>
          <p:spPr>
            <a:xfrm>
              <a:off x="107504" y="3152272"/>
              <a:ext cx="3312368" cy="28198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 name="Grup 27"/>
          <p:cNvGrpSpPr/>
          <p:nvPr/>
        </p:nvGrpSpPr>
        <p:grpSpPr>
          <a:xfrm>
            <a:off x="3526470" y="3179111"/>
            <a:ext cx="2452553" cy="2692082"/>
            <a:chOff x="3526470" y="3179111"/>
            <a:chExt cx="2452553" cy="2692082"/>
          </a:xfrm>
        </p:grpSpPr>
        <p:grpSp>
          <p:nvGrpSpPr>
            <p:cNvPr id="16" name="Grup 15"/>
            <p:cNvGrpSpPr/>
            <p:nvPr/>
          </p:nvGrpSpPr>
          <p:grpSpPr>
            <a:xfrm>
              <a:off x="3526470" y="3496076"/>
              <a:ext cx="2284276" cy="1938992"/>
              <a:chOff x="3526470" y="3496076"/>
              <a:chExt cx="2284276" cy="1938992"/>
            </a:xfrm>
          </p:grpSpPr>
          <p:sp>
            <p:nvSpPr>
              <p:cNvPr id="8" name="Dikdörtgen 7"/>
              <p:cNvSpPr/>
              <p:nvPr/>
            </p:nvSpPr>
            <p:spPr>
              <a:xfrm>
                <a:off x="3526470" y="3496076"/>
                <a:ext cx="2284276" cy="1938992"/>
              </a:xfrm>
              <a:prstGeom prst="rect">
                <a:avLst/>
              </a:prstGeom>
            </p:spPr>
            <p:txBody>
              <a:bodyPr wrap="square">
                <a:spAutoFit/>
              </a:bodyPr>
              <a:lstStyle/>
              <a:p>
                <a:r>
                  <a:rPr lang="tr-TR" sz="2400" dirty="0" smtClean="0"/>
                  <a:t>Genel </a:t>
                </a:r>
                <a:r>
                  <a:rPr lang="tr-TR" sz="2400" dirty="0"/>
                  <a:t>rapor ve alınan iyileştirme önerileri </a:t>
                </a:r>
                <a:r>
                  <a:rPr lang="tr-TR" sz="2400" dirty="0" err="1"/>
                  <a:t>Dekanlık’a</a:t>
                </a:r>
                <a:r>
                  <a:rPr lang="tr-TR" sz="2400" dirty="0"/>
                  <a:t> iletilir</a:t>
                </a:r>
                <a:r>
                  <a:rPr lang="tr-TR" sz="2400" dirty="0" smtClean="0"/>
                  <a:t>.</a:t>
                </a:r>
                <a:endParaRPr lang="tr-TR" sz="2400" dirty="0"/>
              </a:p>
            </p:txBody>
          </p:sp>
          <p:pic>
            <p:nvPicPr>
              <p:cNvPr id="15" name="Resim 14"/>
              <p:cNvPicPr>
                <a:picLocks noChangeAspect="1"/>
              </p:cNvPicPr>
              <p:nvPr/>
            </p:nvPicPr>
            <p:blipFill>
              <a:blip r:embed="rId6"/>
              <a:stretch>
                <a:fillRect/>
              </a:stretch>
            </p:blipFill>
            <p:spPr>
              <a:xfrm>
                <a:off x="4934890" y="4063141"/>
                <a:ext cx="728662" cy="804862"/>
              </a:xfrm>
              <a:prstGeom prst="rect">
                <a:avLst/>
              </a:prstGeom>
            </p:spPr>
          </p:pic>
        </p:grpSp>
        <p:sp>
          <p:nvSpPr>
            <p:cNvPr id="27" name="Yuvarlatılmış Dikdörtgen 26"/>
            <p:cNvSpPr/>
            <p:nvPr/>
          </p:nvSpPr>
          <p:spPr>
            <a:xfrm>
              <a:off x="3527442" y="3179111"/>
              <a:ext cx="2451581" cy="26920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3" name="Grup 32"/>
          <p:cNvGrpSpPr/>
          <p:nvPr/>
        </p:nvGrpSpPr>
        <p:grpSpPr>
          <a:xfrm>
            <a:off x="6086593" y="3231520"/>
            <a:ext cx="2970697" cy="3272965"/>
            <a:chOff x="6086593" y="3231520"/>
            <a:chExt cx="2970697" cy="3272965"/>
          </a:xfrm>
        </p:grpSpPr>
        <p:grpSp>
          <p:nvGrpSpPr>
            <p:cNvPr id="30" name="Grup 29"/>
            <p:cNvGrpSpPr/>
            <p:nvPr/>
          </p:nvGrpSpPr>
          <p:grpSpPr>
            <a:xfrm>
              <a:off x="6107387" y="3327247"/>
              <a:ext cx="2905864" cy="3138298"/>
              <a:chOff x="6086593" y="3147899"/>
              <a:chExt cx="2905864" cy="3169510"/>
            </a:xfrm>
          </p:grpSpPr>
          <p:sp>
            <p:nvSpPr>
              <p:cNvPr id="10" name="Dikdörtgen 9"/>
              <p:cNvSpPr/>
              <p:nvPr/>
            </p:nvSpPr>
            <p:spPr>
              <a:xfrm>
                <a:off x="6086593" y="3147899"/>
                <a:ext cx="2808312" cy="3046988"/>
              </a:xfrm>
              <a:prstGeom prst="rect">
                <a:avLst/>
              </a:prstGeom>
            </p:spPr>
            <p:txBody>
              <a:bodyPr wrap="square">
                <a:spAutoFit/>
              </a:bodyPr>
              <a:lstStyle/>
              <a:p>
                <a:r>
                  <a:rPr lang="tr-TR" sz="2400" dirty="0" smtClean="0"/>
                  <a:t>İyileştirme </a:t>
                </a:r>
                <a:r>
                  <a:rPr lang="tr-TR" sz="2400" dirty="0"/>
                  <a:t>önerilerinin yerine getirilip </a:t>
                </a:r>
                <a:r>
                  <a:rPr lang="tr-TR" sz="2400" dirty="0" smtClean="0"/>
                  <a:t>getirilmediği </a:t>
                </a:r>
                <a:r>
                  <a:rPr lang="tr-TR" sz="2400" dirty="0"/>
                  <a:t>takip edilerek daha sonraki Bölüm </a:t>
                </a:r>
                <a:r>
                  <a:rPr lang="tr-TR" sz="2400" dirty="0" err="1"/>
                  <a:t>Kurulları’nda</a:t>
                </a:r>
                <a:r>
                  <a:rPr lang="tr-TR" sz="2400" dirty="0"/>
                  <a:t> bu takibin sonuçları </a:t>
                </a:r>
                <a:r>
                  <a:rPr lang="tr-TR" sz="2400" dirty="0" smtClean="0"/>
                  <a:t>paylaşılır.</a:t>
                </a:r>
                <a:endParaRPr lang="tr-TR" sz="2400" dirty="0"/>
              </a:p>
            </p:txBody>
          </p:sp>
          <p:pic>
            <p:nvPicPr>
              <p:cNvPr id="29" name="Resim 28"/>
              <p:cNvPicPr>
                <a:picLocks noChangeAspect="1"/>
              </p:cNvPicPr>
              <p:nvPr/>
            </p:nvPicPr>
            <p:blipFill>
              <a:blip r:embed="rId7"/>
              <a:stretch>
                <a:fillRect/>
              </a:stretch>
            </p:blipFill>
            <p:spPr>
              <a:xfrm>
                <a:off x="8172766" y="5381410"/>
                <a:ext cx="819691" cy="935999"/>
              </a:xfrm>
              <a:prstGeom prst="rect">
                <a:avLst/>
              </a:prstGeom>
            </p:spPr>
          </p:pic>
        </p:grpSp>
        <p:sp>
          <p:nvSpPr>
            <p:cNvPr id="31" name="Yuvarlatılmış Dikdörtgen 30"/>
            <p:cNvSpPr/>
            <p:nvPr/>
          </p:nvSpPr>
          <p:spPr>
            <a:xfrm>
              <a:off x="6086593" y="3231520"/>
              <a:ext cx="2970697" cy="32729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4" name="Yuvarlatılmış Dikdörtgen 33"/>
          <p:cNvSpPr/>
          <p:nvPr/>
        </p:nvSpPr>
        <p:spPr>
          <a:xfrm rot="21359384">
            <a:off x="765688" y="260649"/>
            <a:ext cx="3158240" cy="10943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Anketlerin değerlendirilmesi nasıl yapılıyor?</a:t>
            </a:r>
          </a:p>
        </p:txBody>
      </p:sp>
    </p:spTree>
    <p:extLst>
      <p:ext uri="{BB962C8B-B14F-4D97-AF65-F5344CB8AC3E}">
        <p14:creationId xmlns:p14="http://schemas.microsoft.com/office/powerpoint/2010/main" val="1865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17</a:t>
            </a:fld>
            <a:endParaRPr lang="tr-TR"/>
          </a:p>
        </p:txBody>
      </p:sp>
      <p:sp>
        <p:nvSpPr>
          <p:cNvPr id="3" name="Dikdörtgen 2"/>
          <p:cNvSpPr/>
          <p:nvPr/>
        </p:nvSpPr>
        <p:spPr>
          <a:xfrm>
            <a:off x="1115616" y="1456653"/>
            <a:ext cx="6696744" cy="1200329"/>
          </a:xfrm>
          <a:prstGeom prst="rect">
            <a:avLst/>
          </a:prstGeom>
          <a:solidFill>
            <a:schemeClr val="accent1">
              <a:lumMod val="40000"/>
              <a:lumOff val="60000"/>
            </a:schemeClr>
          </a:solidFill>
        </p:spPr>
        <p:txBody>
          <a:bodyPr wrap="square">
            <a:spAutoFit/>
          </a:bodyPr>
          <a:lstStyle/>
          <a:p>
            <a:r>
              <a:rPr lang="tr-TR" sz="2400" dirty="0" smtClean="0"/>
              <a:t>Anket ve geribildirimlerin bölümdeki eğitim-öğretim uygulamalarında değişiklik yarattığına dair somut örnekler var mı?</a:t>
            </a:r>
            <a:endParaRPr lang="tr-TR" sz="2400" dirty="0"/>
          </a:p>
        </p:txBody>
      </p:sp>
      <p:sp>
        <p:nvSpPr>
          <p:cNvPr id="5" name="Dikdörtgen 4"/>
          <p:cNvSpPr/>
          <p:nvPr/>
        </p:nvSpPr>
        <p:spPr>
          <a:xfrm>
            <a:off x="755576" y="3253625"/>
            <a:ext cx="2736304" cy="830997"/>
          </a:xfrm>
          <a:prstGeom prst="rect">
            <a:avLst/>
          </a:prstGeom>
        </p:spPr>
        <p:txBody>
          <a:bodyPr wrap="square">
            <a:spAutoFit/>
          </a:bodyPr>
          <a:lstStyle/>
          <a:p>
            <a:pPr algn="ctr"/>
            <a:r>
              <a:rPr lang="tr-TR" sz="2400" b="1" dirty="0">
                <a:solidFill>
                  <a:srgbClr val="FF0000"/>
                </a:solidFill>
              </a:rPr>
              <a:t>2023-2024 Bahar </a:t>
            </a:r>
            <a:r>
              <a:rPr lang="tr-TR" sz="2400" b="1" dirty="0" smtClean="0"/>
              <a:t>ve</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ctr"/>
            <a:r>
              <a:rPr lang="tr-TR" sz="2400" b="1" dirty="0" smtClean="0">
                <a:solidFill>
                  <a:srgbClr val="FF0000"/>
                </a:solidFill>
              </a:rPr>
              <a:t>2024-2025 Güz</a:t>
            </a:r>
            <a:endParaRPr lang="tr-TR" sz="2400" dirty="0"/>
          </a:p>
        </p:txBody>
      </p:sp>
      <p:sp>
        <p:nvSpPr>
          <p:cNvPr id="6" name="Dikdörtgen 5"/>
          <p:cNvSpPr/>
          <p:nvPr/>
        </p:nvSpPr>
        <p:spPr>
          <a:xfrm>
            <a:off x="3491880" y="3068960"/>
            <a:ext cx="4762872" cy="1200329"/>
          </a:xfrm>
          <a:prstGeom prst="rect">
            <a:avLst/>
          </a:prstGeom>
        </p:spPr>
        <p:txBody>
          <a:bodyPr wrap="square">
            <a:spAutoFit/>
          </a:bodyPr>
          <a:lstStyle/>
          <a:p>
            <a:r>
              <a:rPr lang="tr-TR" sz="2400" b="1" dirty="0"/>
              <a:t>d</a:t>
            </a:r>
            <a:r>
              <a:rPr lang="tr-TR" sz="2400" b="1" dirty="0" smtClean="0"/>
              <a:t>ers değerlendirme </a:t>
            </a:r>
            <a:r>
              <a:rPr lang="tr-TR" sz="2400" b="1" dirty="0"/>
              <a:t>anket sonuçları sonrasında alınan </a:t>
            </a:r>
            <a:r>
              <a:rPr lang="tr-TR" sz="2400" b="1" dirty="0" smtClean="0"/>
              <a:t>kararlara ve uygulamalara birlikte bakalım…</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7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238204"/>
            <a:ext cx="7992888" cy="707886"/>
          </a:xfrm>
          <a:prstGeom prst="rect">
            <a:avLst/>
          </a:prstGeom>
        </p:spPr>
        <p:txBody>
          <a:bodyPr wrap="square">
            <a:spAutoFit/>
          </a:bodyPr>
          <a:lstStyle/>
          <a:p>
            <a:r>
              <a:rPr lang="tr-TR" sz="2000" b="1" dirty="0" smtClean="0">
                <a:solidFill>
                  <a:srgbClr val="FF0000"/>
                </a:solidFill>
              </a:rPr>
              <a:t>2023-2024 Bahar dönemi </a:t>
            </a:r>
            <a:r>
              <a:rPr lang="tr-TR" sz="2000" b="1" dirty="0" smtClean="0"/>
              <a:t>değerlendirme anket sonuçları sonrasında alınan kararlar ve başlatılan uygulamalardan örnekler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1124806" y="1110690"/>
            <a:ext cx="704759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tr-TR" sz="2000" dirty="0" smtClean="0">
                <a:ea typeface="Calibri" panose="020F0502020204030204" pitchFamily="34" charset="0"/>
                <a:cs typeface="Times New Roman" panose="02020603050405020304" pitchFamily="18" charset="0"/>
              </a:rPr>
              <a:t>Ders anlatım tekniklerinde iyileştirmeler</a:t>
            </a:r>
          </a:p>
          <a:p>
            <a:pPr marL="285750" indent="-285750">
              <a:buFont typeface="Arial" panose="020B0604020202020204" pitchFamily="34" charset="0"/>
              <a:buChar char="•"/>
            </a:pPr>
            <a:r>
              <a:rPr lang="tr-TR" sz="2000" dirty="0" smtClean="0">
                <a:ea typeface="Calibri" panose="020F0502020204030204" pitchFamily="34" charset="0"/>
                <a:cs typeface="Times New Roman" panose="02020603050405020304" pitchFamily="18" charset="0"/>
              </a:rPr>
              <a:t>Ders izlencesine bağlılık</a:t>
            </a:r>
          </a:p>
          <a:p>
            <a:pPr marL="285750" indent="-285750">
              <a:buFont typeface="Arial" panose="020B0604020202020204" pitchFamily="34" charset="0"/>
              <a:buChar char="•"/>
            </a:pPr>
            <a:r>
              <a:rPr lang="tr-TR" sz="2000" dirty="0" smtClean="0">
                <a:ea typeface="Calibri" panose="020F0502020204030204" pitchFamily="34" charset="0"/>
                <a:cs typeface="Times New Roman" panose="02020603050405020304" pitchFamily="18" charset="0"/>
              </a:rPr>
              <a:t>Derslerde öğrenci sunumlarına ayrılan zamanın azaltılması</a:t>
            </a:r>
          </a:p>
        </p:txBody>
      </p:sp>
      <p:sp>
        <p:nvSpPr>
          <p:cNvPr id="9" name="Dikdörtgen 8"/>
          <p:cNvSpPr/>
          <p:nvPr/>
        </p:nvSpPr>
        <p:spPr>
          <a:xfrm>
            <a:off x="1043608" y="3991197"/>
            <a:ext cx="223224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a:ea typeface="Calibri" panose="020F0502020204030204" pitchFamily="34" charset="0"/>
                <a:cs typeface="Times New Roman" panose="02020603050405020304" pitchFamily="18" charset="0"/>
              </a:rPr>
              <a:t>İ</a:t>
            </a:r>
            <a:r>
              <a:rPr lang="tr-TR" sz="2000" dirty="0" smtClean="0">
                <a:ea typeface="Calibri" panose="020F0502020204030204" pitchFamily="34" charset="0"/>
                <a:cs typeface="Times New Roman" panose="02020603050405020304" pitchFamily="18" charset="0"/>
              </a:rPr>
              <a:t>ngilizce derslerin tümüyle İngilizce işlenmesi</a:t>
            </a:r>
            <a:endParaRPr lang="tr-TR" sz="2000" dirty="0"/>
          </a:p>
        </p:txBody>
      </p:sp>
      <p:sp>
        <p:nvSpPr>
          <p:cNvPr id="10" name="Dikdörtgen 9"/>
          <p:cNvSpPr/>
          <p:nvPr/>
        </p:nvSpPr>
        <p:spPr>
          <a:xfrm>
            <a:off x="3419872" y="2778617"/>
            <a:ext cx="4180953" cy="108029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285750" marR="0" lvl="0" indent="-285750">
              <a:lnSpc>
                <a:spcPct val="107000"/>
              </a:lnSpc>
              <a:spcBef>
                <a:spcPts val="0"/>
              </a:spcBef>
              <a:spcAft>
                <a:spcPts val="0"/>
              </a:spcAft>
              <a:buFont typeface="Arial" panose="020B0604020202020204" pitchFamily="34" charset="0"/>
              <a:buChar char="•"/>
            </a:pPr>
            <a:r>
              <a:rPr lang="tr-TR" sz="2000" dirty="0" smtClean="0">
                <a:ea typeface="Calibri" panose="020F0502020204030204" pitchFamily="34" charset="0"/>
                <a:cs typeface="Times New Roman" panose="02020603050405020304" pitchFamily="18" charset="0"/>
              </a:rPr>
              <a:t>Sınav sorularının yenilenmesi</a:t>
            </a:r>
          </a:p>
          <a:p>
            <a:pPr marL="285750" marR="0" lvl="0" indent="-285750">
              <a:lnSpc>
                <a:spcPct val="107000"/>
              </a:lnSpc>
              <a:spcBef>
                <a:spcPts val="0"/>
              </a:spcBef>
              <a:spcAft>
                <a:spcPts val="0"/>
              </a:spcAft>
              <a:buFont typeface="Arial" panose="020B0604020202020204" pitchFamily="34" charset="0"/>
              <a:buChar char="•"/>
            </a:pPr>
            <a:r>
              <a:rPr lang="tr-TR" sz="2000" dirty="0" smtClean="0">
                <a:ea typeface="Calibri" panose="020F0502020204030204" pitchFamily="34" charset="0"/>
                <a:cs typeface="Times New Roman" panose="02020603050405020304" pitchFamily="18" charset="0"/>
              </a:rPr>
              <a:t>Çoktan seçmeli dışında soru tipleri</a:t>
            </a:r>
          </a:p>
          <a:p>
            <a:pPr marL="285750" marR="0" lvl="0" indent="-285750">
              <a:lnSpc>
                <a:spcPct val="107000"/>
              </a:lnSpc>
              <a:spcBef>
                <a:spcPts val="0"/>
              </a:spcBef>
              <a:spcAft>
                <a:spcPts val="0"/>
              </a:spcAft>
              <a:buFont typeface="Arial" panose="020B0604020202020204" pitchFamily="34" charset="0"/>
              <a:buChar char="•"/>
            </a:pPr>
            <a:r>
              <a:rPr lang="tr-TR" sz="2000" dirty="0" smtClean="0">
                <a:ea typeface="Calibri" panose="020F0502020204030204" pitchFamily="34" charset="0"/>
                <a:cs typeface="Times New Roman" panose="02020603050405020304" pitchFamily="18" charset="0"/>
              </a:rPr>
              <a:t>Ara değerlendirmelerin çoğaltılması</a:t>
            </a:r>
          </a:p>
        </p:txBody>
      </p:sp>
      <p:sp>
        <p:nvSpPr>
          <p:cNvPr id="11" name="Dikdörtgen 10"/>
          <p:cNvSpPr/>
          <p:nvPr/>
        </p:nvSpPr>
        <p:spPr>
          <a:xfrm>
            <a:off x="6084168" y="4499029"/>
            <a:ext cx="196221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ea typeface="Calibri" panose="020F0502020204030204" pitchFamily="34" charset="0"/>
                <a:cs typeface="Times New Roman" panose="02020603050405020304" pitchFamily="18" charset="0"/>
              </a:rPr>
              <a:t>Araştırma görevlisi talebi</a:t>
            </a:r>
            <a:endParaRPr lang="tr-TR" sz="2000" dirty="0"/>
          </a:p>
        </p:txBody>
      </p:sp>
      <p:sp>
        <p:nvSpPr>
          <p:cNvPr id="12" name="Dikdörtgen 11"/>
          <p:cNvSpPr/>
          <p:nvPr/>
        </p:nvSpPr>
        <p:spPr>
          <a:xfrm>
            <a:off x="3779912" y="4499028"/>
            <a:ext cx="1584176"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ea typeface="Calibri" panose="020F0502020204030204" pitchFamily="34" charset="0"/>
                <a:cs typeface="Times New Roman" panose="02020603050405020304" pitchFamily="18" charset="0"/>
              </a:rPr>
              <a:t>Seminer programı başlatılması</a:t>
            </a:r>
            <a:endParaRPr lang="tr-TR" sz="2000" dirty="0"/>
          </a:p>
        </p:txBody>
      </p:sp>
      <p:sp>
        <p:nvSpPr>
          <p:cNvPr id="13" name="Dikdörtgen 12"/>
          <p:cNvSpPr/>
          <p:nvPr/>
        </p:nvSpPr>
        <p:spPr>
          <a:xfrm>
            <a:off x="1148706" y="2420888"/>
            <a:ext cx="1584176" cy="10802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tr-TR" sz="2000" dirty="0" smtClean="0">
                <a:ea typeface="Calibri" panose="020F0502020204030204" pitchFamily="34" charset="0"/>
                <a:cs typeface="Times New Roman" panose="02020603050405020304" pitchFamily="18" charset="0"/>
              </a:rPr>
              <a:t>Yeni dersler: PSI4101 ve PSI4102</a:t>
            </a:r>
            <a:endParaRPr lang="tr-T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017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19</a:t>
            </a:fld>
            <a:endParaRPr lang="tr-TR"/>
          </a:p>
        </p:txBody>
      </p:sp>
      <p:sp>
        <p:nvSpPr>
          <p:cNvPr id="7" name="Dikdörtgen 6"/>
          <p:cNvSpPr/>
          <p:nvPr/>
        </p:nvSpPr>
        <p:spPr>
          <a:xfrm>
            <a:off x="899592" y="992587"/>
            <a:ext cx="7992888" cy="707886"/>
          </a:xfrm>
          <a:prstGeom prst="rect">
            <a:avLst/>
          </a:prstGeom>
        </p:spPr>
        <p:txBody>
          <a:bodyPr wrap="square">
            <a:spAutoFit/>
          </a:bodyPr>
          <a:lstStyle/>
          <a:p>
            <a:r>
              <a:rPr lang="tr-TR" sz="2000" b="1" dirty="0" smtClean="0">
                <a:solidFill>
                  <a:srgbClr val="FF0000"/>
                </a:solidFill>
              </a:rPr>
              <a:t>2024-2025 Güz dönemi </a:t>
            </a:r>
            <a:r>
              <a:rPr lang="tr-TR" sz="2000" b="1" dirty="0" smtClean="0"/>
              <a:t>değerlendirme anket sonuçları sonrasında alınan </a:t>
            </a:r>
            <a:r>
              <a:rPr lang="tr-TR" sz="2000" b="1" dirty="0"/>
              <a:t>kararlar ve başlatılan </a:t>
            </a:r>
            <a:r>
              <a:rPr lang="tr-TR" sz="2000" b="1" dirty="0" smtClean="0"/>
              <a:t>uygulamalardan örnekler: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539552" y="2060848"/>
            <a:ext cx="4572000" cy="132343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sz="2000" dirty="0" smtClean="0"/>
              <a:t>Öğrencilerle </a:t>
            </a:r>
            <a:r>
              <a:rPr lang="tr-TR" sz="2000" dirty="0"/>
              <a:t>sınav öncesinde, </a:t>
            </a:r>
            <a:r>
              <a:rPr lang="tr-TR" sz="2000" dirty="0" smtClean="0"/>
              <a:t>örnek sorular paylaşılması </a:t>
            </a:r>
            <a:r>
              <a:rPr lang="tr-TR" sz="2000" dirty="0"/>
              <a:t>ve sınavların/ödevlerin değerlendirme </a:t>
            </a:r>
            <a:r>
              <a:rPr lang="tr-TR" sz="2000" dirty="0" smtClean="0"/>
              <a:t>kriterlerinin açıklanması</a:t>
            </a:r>
            <a:endParaRPr lang="tr-TR" sz="2000" dirty="0"/>
          </a:p>
        </p:txBody>
      </p:sp>
      <p:sp>
        <p:nvSpPr>
          <p:cNvPr id="9" name="Dikdörtgen 8"/>
          <p:cNvSpPr/>
          <p:nvPr/>
        </p:nvSpPr>
        <p:spPr>
          <a:xfrm>
            <a:off x="5868144" y="3030344"/>
            <a:ext cx="201622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t>Anket sorularının iyileştirilmesi</a:t>
            </a:r>
            <a:endParaRPr lang="tr-TR" sz="2000" dirty="0"/>
          </a:p>
        </p:txBody>
      </p:sp>
      <p:sp>
        <p:nvSpPr>
          <p:cNvPr id="10" name="Dikdörtgen 9"/>
          <p:cNvSpPr/>
          <p:nvPr/>
        </p:nvSpPr>
        <p:spPr>
          <a:xfrm>
            <a:off x="4788024" y="4406381"/>
            <a:ext cx="3834426"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t>Akreditasyon başvurusuna hazırlık sürecine ilişkin bilgilendirme toplantısı düzenlenmesi </a:t>
            </a:r>
            <a:endParaRPr lang="tr-TR" sz="2000" dirty="0"/>
          </a:p>
        </p:txBody>
      </p:sp>
      <p:sp>
        <p:nvSpPr>
          <p:cNvPr id="11" name="Dikdörtgen 10"/>
          <p:cNvSpPr/>
          <p:nvPr/>
        </p:nvSpPr>
        <p:spPr>
          <a:xfrm>
            <a:off x="846403" y="3684434"/>
            <a:ext cx="344439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t>Görme özürlü öğrencilerinin girdiği sınavlara ilişkin iyileştirmeler</a:t>
            </a:r>
            <a:endParaRPr lang="tr-TR" sz="2000" dirty="0"/>
          </a:p>
        </p:txBody>
      </p:sp>
    </p:spTree>
    <p:extLst>
      <p:ext uri="{BB962C8B-B14F-4D97-AF65-F5344CB8AC3E}">
        <p14:creationId xmlns:p14="http://schemas.microsoft.com/office/powerpoint/2010/main" val="406251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2</a:t>
            </a:fld>
            <a:endParaRPr lang="tr-TR"/>
          </a:p>
        </p:txBody>
      </p:sp>
      <p:sp>
        <p:nvSpPr>
          <p:cNvPr id="4" name="Dikdörtgen 3"/>
          <p:cNvSpPr/>
          <p:nvPr/>
        </p:nvSpPr>
        <p:spPr>
          <a:xfrm rot="20819406">
            <a:off x="830678" y="1457535"/>
            <a:ext cx="2286000" cy="1014380"/>
          </a:xfrm>
          <a:prstGeom prst="rect">
            <a:avLst/>
          </a:prstGeom>
          <a:ln>
            <a:solidFill>
              <a:schemeClr val="accent1"/>
            </a:solidFill>
          </a:ln>
        </p:spPr>
        <p:txBody>
          <a:bodyPr wrap="square">
            <a:spAutoFit/>
          </a:bodyPr>
          <a:lstStyle/>
          <a:p>
            <a:pPr>
              <a:lnSpc>
                <a:spcPct val="107000"/>
              </a:lnSpc>
              <a:spcAft>
                <a:spcPts val="800"/>
              </a:spcAft>
            </a:pPr>
            <a:r>
              <a:rPr lang="tr-TR" sz="2800" dirty="0"/>
              <a:t>Akreditasyon nedir?</a:t>
            </a:r>
          </a:p>
        </p:txBody>
      </p:sp>
      <p:sp>
        <p:nvSpPr>
          <p:cNvPr id="6" name="Dikdörtgen 5"/>
          <p:cNvSpPr/>
          <p:nvPr/>
        </p:nvSpPr>
        <p:spPr>
          <a:xfrm rot="21153461">
            <a:off x="3505960" y="2113956"/>
            <a:ext cx="1719970" cy="1014380"/>
          </a:xfrm>
          <a:prstGeom prst="rect">
            <a:avLst/>
          </a:prstGeom>
          <a:ln>
            <a:solidFill>
              <a:schemeClr val="accent1"/>
            </a:solidFill>
          </a:ln>
        </p:spPr>
        <p:txBody>
          <a:bodyPr wrap="square">
            <a:spAutoFit/>
          </a:bodyPr>
          <a:lstStyle/>
          <a:p>
            <a:pPr>
              <a:lnSpc>
                <a:spcPct val="107000"/>
              </a:lnSpc>
              <a:spcAft>
                <a:spcPts val="800"/>
              </a:spcAft>
            </a:pPr>
            <a:r>
              <a:rPr lang="tr-TR" sz="2800" dirty="0"/>
              <a:t>FEDEK nedir?</a:t>
            </a:r>
          </a:p>
        </p:txBody>
      </p:sp>
      <p:sp>
        <p:nvSpPr>
          <p:cNvPr id="8" name="Dikdörtgen 7"/>
          <p:cNvSpPr/>
          <p:nvPr/>
        </p:nvSpPr>
        <p:spPr>
          <a:xfrm rot="1039772">
            <a:off x="1190192" y="4051984"/>
            <a:ext cx="3370565" cy="1014380"/>
          </a:xfrm>
          <a:prstGeom prst="rect">
            <a:avLst/>
          </a:prstGeom>
          <a:ln>
            <a:solidFill>
              <a:schemeClr val="accent1"/>
            </a:solidFill>
          </a:ln>
        </p:spPr>
        <p:txBody>
          <a:bodyPr wrap="square">
            <a:spAutoFit/>
          </a:bodyPr>
          <a:lstStyle/>
          <a:p>
            <a:pPr>
              <a:lnSpc>
                <a:spcPct val="107000"/>
              </a:lnSpc>
              <a:spcAft>
                <a:spcPts val="800"/>
              </a:spcAft>
            </a:pPr>
            <a:r>
              <a:rPr lang="tr-TR" sz="2800" dirty="0" smtClean="0"/>
              <a:t>Bölüm akreditasyonu ne işe yarar?</a:t>
            </a:r>
            <a:endParaRPr lang="tr-TR" sz="2800" dirty="0"/>
          </a:p>
        </p:txBody>
      </p:sp>
      <p:sp>
        <p:nvSpPr>
          <p:cNvPr id="10" name="Dikdörtgen 9"/>
          <p:cNvSpPr/>
          <p:nvPr/>
        </p:nvSpPr>
        <p:spPr>
          <a:xfrm rot="907196">
            <a:off x="5276388" y="3155014"/>
            <a:ext cx="3409564" cy="1475404"/>
          </a:xfrm>
          <a:prstGeom prst="rect">
            <a:avLst/>
          </a:prstGeom>
          <a:ln>
            <a:solidFill>
              <a:schemeClr val="accent1"/>
            </a:solidFill>
          </a:ln>
        </p:spPr>
        <p:txBody>
          <a:bodyPr wrap="square">
            <a:spAutoFit/>
          </a:bodyPr>
          <a:lstStyle/>
          <a:p>
            <a:pPr>
              <a:lnSpc>
                <a:spcPct val="107000"/>
              </a:lnSpc>
              <a:spcAft>
                <a:spcPts val="800"/>
              </a:spcAft>
            </a:pPr>
            <a:r>
              <a:rPr lang="tr-TR" sz="2800" dirty="0" smtClean="0"/>
              <a:t>Akreditasyon sürecinde öğrencilerin  rolü nedir</a:t>
            </a:r>
            <a:r>
              <a:rPr lang="tr-TR" sz="2800" dirty="0"/>
              <a:t>?</a:t>
            </a:r>
          </a:p>
        </p:txBody>
      </p:sp>
    </p:spTree>
    <p:extLst>
      <p:ext uri="{BB962C8B-B14F-4D97-AF65-F5344CB8AC3E}">
        <p14:creationId xmlns:p14="http://schemas.microsoft.com/office/powerpoint/2010/main" val="2155428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20</a:t>
            </a:fld>
            <a:endParaRPr lang="tr-TR"/>
          </a:p>
        </p:txBody>
      </p:sp>
      <p:sp>
        <p:nvSpPr>
          <p:cNvPr id="3" name="2 Dikdörtgen">
            <a:extLst>
              <a:ext uri="{FF2B5EF4-FFF2-40B4-BE49-F238E27FC236}">
                <a16:creationId xmlns:a16="http://schemas.microsoft.com/office/drawing/2014/main" id="{38B2A512-7B17-4F2C-9DB8-E3C6C32E741E}"/>
              </a:ext>
            </a:extLst>
          </p:cNvPr>
          <p:cNvSpPr/>
          <p:nvPr/>
        </p:nvSpPr>
        <p:spPr>
          <a:xfrm>
            <a:off x="827584" y="627744"/>
            <a:ext cx="7632848" cy="584775"/>
          </a:xfrm>
          <a:prstGeom prst="rect">
            <a:avLst/>
          </a:prstGeom>
          <a:ln>
            <a:solidFill>
              <a:schemeClr val="accent1"/>
            </a:solidFill>
          </a:ln>
        </p:spPr>
        <p:txBody>
          <a:bodyPr wrap="square">
            <a:spAutoFit/>
          </a:bodyPr>
          <a:lstStyle/>
          <a:p>
            <a:pPr lvl="0" algn="ctr"/>
            <a:r>
              <a:rPr lang="tr-TR" sz="3200" b="1" dirty="0" smtClean="0">
                <a:solidFill>
                  <a:schemeClr val="accent5">
                    <a:lumMod val="50000"/>
                  </a:schemeClr>
                </a:solidFill>
              </a:rPr>
              <a:t>Ders Değerlendirme Anketleri</a:t>
            </a:r>
            <a:endParaRPr lang="tr-TR" sz="3200" b="1" dirty="0">
              <a:solidFill>
                <a:schemeClr val="accent5">
                  <a:lumMod val="50000"/>
                </a:schemeClr>
              </a:solidFill>
            </a:endParaRPr>
          </a:p>
        </p:txBody>
      </p:sp>
      <p:sp>
        <p:nvSpPr>
          <p:cNvPr id="4" name="Dikdörtgen 3"/>
          <p:cNvSpPr/>
          <p:nvPr/>
        </p:nvSpPr>
        <p:spPr>
          <a:xfrm>
            <a:off x="1132220" y="1544706"/>
            <a:ext cx="2323072" cy="461665"/>
          </a:xfrm>
          <a:prstGeom prst="rect">
            <a:avLst/>
          </a:prstGeom>
        </p:spPr>
        <p:txBody>
          <a:bodyPr wrap="none">
            <a:spAutoFit/>
          </a:bodyPr>
          <a:lstStyle/>
          <a:p>
            <a:r>
              <a:rPr lang="tr-TR" sz="2400" b="1" dirty="0">
                <a:solidFill>
                  <a:srgbClr val="FF0000"/>
                </a:solidFill>
              </a:rPr>
              <a:t>2023-2024 Bahar</a:t>
            </a:r>
          </a:p>
        </p:txBody>
      </p:sp>
      <p:sp>
        <p:nvSpPr>
          <p:cNvPr id="5" name="Dikdörtgen 4"/>
          <p:cNvSpPr/>
          <p:nvPr/>
        </p:nvSpPr>
        <p:spPr>
          <a:xfrm>
            <a:off x="6012160" y="1544707"/>
            <a:ext cx="2069797" cy="461665"/>
          </a:xfrm>
          <a:prstGeom prst="rect">
            <a:avLst/>
          </a:prstGeom>
        </p:spPr>
        <p:txBody>
          <a:bodyPr wrap="none">
            <a:spAutoFit/>
          </a:bodyPr>
          <a:lstStyle/>
          <a:p>
            <a:r>
              <a:rPr lang="tr-TR" sz="2400" b="1" dirty="0">
                <a:solidFill>
                  <a:srgbClr val="FF0000"/>
                </a:solidFill>
              </a:rPr>
              <a:t>2024-2025 Güz</a:t>
            </a:r>
          </a:p>
        </p:txBody>
      </p:sp>
      <p:sp>
        <p:nvSpPr>
          <p:cNvPr id="6" name="Dikdörtgen 5"/>
          <p:cNvSpPr/>
          <p:nvPr/>
        </p:nvSpPr>
        <p:spPr>
          <a:xfrm>
            <a:off x="251520" y="2128323"/>
            <a:ext cx="4465774" cy="738664"/>
          </a:xfrm>
          <a:prstGeom prst="rect">
            <a:avLst/>
          </a:prstGeom>
        </p:spPr>
        <p:txBody>
          <a:bodyPr wrap="none">
            <a:spAutoFit/>
          </a:bodyPr>
          <a:lstStyle/>
          <a:p>
            <a:r>
              <a:rPr lang="tr-TR" sz="2400" dirty="0" smtClean="0"/>
              <a:t>Bize toplam </a:t>
            </a:r>
            <a:r>
              <a:rPr lang="tr-TR" sz="2400" dirty="0" smtClean="0">
                <a:solidFill>
                  <a:srgbClr val="FF0000"/>
                </a:solidFill>
              </a:rPr>
              <a:t>537 </a:t>
            </a:r>
            <a:r>
              <a:rPr lang="tr-TR" sz="2400" dirty="0" smtClean="0"/>
              <a:t> anket ulaştı. </a:t>
            </a:r>
          </a:p>
          <a:p>
            <a:r>
              <a:rPr lang="tr-TR" sz="1600" dirty="0" smtClean="0"/>
              <a:t>(</a:t>
            </a:r>
            <a:r>
              <a:rPr lang="tr-TR" dirty="0" smtClean="0"/>
              <a:t>Tüm öğrenciler katılsaydı, </a:t>
            </a:r>
            <a:r>
              <a:rPr lang="tr-TR" dirty="0" smtClean="0">
                <a:solidFill>
                  <a:srgbClr val="FF0000"/>
                </a:solidFill>
              </a:rPr>
              <a:t>2656</a:t>
            </a:r>
            <a:r>
              <a:rPr lang="tr-TR" dirty="0" smtClean="0"/>
              <a:t> anket olurdu)</a:t>
            </a:r>
            <a:endParaRPr lang="tr-TR" dirty="0"/>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250004"/>
            <a:ext cx="3816424" cy="2273655"/>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486766"/>
            <a:ext cx="4221537" cy="2036893"/>
          </a:xfrm>
          <a:prstGeom prst="rect">
            <a:avLst/>
          </a:prstGeom>
        </p:spPr>
      </p:pic>
      <p:sp>
        <p:nvSpPr>
          <p:cNvPr id="11" name="Dikdörtgen 10"/>
          <p:cNvSpPr/>
          <p:nvPr/>
        </p:nvSpPr>
        <p:spPr>
          <a:xfrm>
            <a:off x="4686241" y="2118678"/>
            <a:ext cx="4457759" cy="738664"/>
          </a:xfrm>
          <a:prstGeom prst="rect">
            <a:avLst/>
          </a:prstGeom>
        </p:spPr>
        <p:txBody>
          <a:bodyPr wrap="none">
            <a:spAutoFit/>
          </a:bodyPr>
          <a:lstStyle/>
          <a:p>
            <a:r>
              <a:rPr lang="tr-TR" sz="2400" dirty="0" smtClean="0"/>
              <a:t>Bize toplam </a:t>
            </a:r>
            <a:r>
              <a:rPr lang="tr-TR" sz="2400" dirty="0" smtClean="0">
                <a:solidFill>
                  <a:srgbClr val="FF0000"/>
                </a:solidFill>
              </a:rPr>
              <a:t>878 </a:t>
            </a:r>
            <a:r>
              <a:rPr lang="tr-TR" sz="2400" dirty="0" smtClean="0"/>
              <a:t> anket ulaştı. </a:t>
            </a:r>
          </a:p>
          <a:p>
            <a:r>
              <a:rPr lang="tr-TR" sz="1600" dirty="0" smtClean="0"/>
              <a:t>(</a:t>
            </a:r>
            <a:r>
              <a:rPr lang="tr-TR" dirty="0" smtClean="0"/>
              <a:t>Tüm öğrenciler katılsaydı, </a:t>
            </a:r>
            <a:r>
              <a:rPr lang="tr-TR" dirty="0" smtClean="0">
                <a:solidFill>
                  <a:srgbClr val="FF0000"/>
                </a:solidFill>
              </a:rPr>
              <a:t>2943</a:t>
            </a:r>
            <a:r>
              <a:rPr lang="tr-TR" dirty="0" smtClean="0"/>
              <a:t> anket olurdu)</a:t>
            </a:r>
            <a:endParaRPr lang="tr-TR" dirty="0"/>
          </a:p>
        </p:txBody>
      </p:sp>
    </p:spTree>
    <p:extLst>
      <p:ext uri="{BB962C8B-B14F-4D97-AF65-F5344CB8AC3E}">
        <p14:creationId xmlns:p14="http://schemas.microsoft.com/office/powerpoint/2010/main" val="15135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21</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5" y="1186016"/>
            <a:ext cx="3953248" cy="196083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606" y="1144269"/>
            <a:ext cx="4179187" cy="212147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81" y="3881022"/>
            <a:ext cx="3964398" cy="2012441"/>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3713" y="3686035"/>
            <a:ext cx="4843514" cy="2402416"/>
          </a:xfrm>
          <a:prstGeom prst="rect">
            <a:avLst/>
          </a:prstGeom>
        </p:spPr>
      </p:pic>
      <p:sp>
        <p:nvSpPr>
          <p:cNvPr id="9" name="Dikdörtgen 8"/>
          <p:cNvSpPr/>
          <p:nvPr/>
        </p:nvSpPr>
        <p:spPr>
          <a:xfrm>
            <a:off x="2169722" y="221069"/>
            <a:ext cx="5238935" cy="461665"/>
          </a:xfrm>
          <a:prstGeom prst="rect">
            <a:avLst/>
          </a:prstGeom>
        </p:spPr>
        <p:txBody>
          <a:bodyPr wrap="none">
            <a:spAutoFit/>
          </a:bodyPr>
          <a:lstStyle/>
          <a:p>
            <a:pPr algn="ctr"/>
            <a:r>
              <a:rPr lang="tr-TR" sz="2400" b="1" dirty="0">
                <a:solidFill>
                  <a:srgbClr val="FF0000"/>
                </a:solidFill>
              </a:rPr>
              <a:t>2023-2024 </a:t>
            </a:r>
            <a:r>
              <a:rPr lang="tr-TR" sz="2400" b="1" dirty="0" smtClean="0">
                <a:solidFill>
                  <a:srgbClr val="FF0000"/>
                </a:solidFill>
              </a:rPr>
              <a:t>Bahar </a:t>
            </a:r>
            <a:r>
              <a:rPr lang="tr-TR" sz="2400" b="1" dirty="0" smtClean="0"/>
              <a:t>Anket Katılım Oranları</a:t>
            </a:r>
            <a:endParaRPr lang="tr-TR" sz="2400" b="1" dirty="0"/>
          </a:p>
        </p:txBody>
      </p:sp>
    </p:spTree>
    <p:extLst>
      <p:ext uri="{BB962C8B-B14F-4D97-AF65-F5344CB8AC3E}">
        <p14:creationId xmlns:p14="http://schemas.microsoft.com/office/powerpoint/2010/main" val="70679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22</a:t>
            </a:fld>
            <a:endParaRPr lang="tr-TR"/>
          </a:p>
        </p:txBody>
      </p:sp>
      <p:sp>
        <p:nvSpPr>
          <p:cNvPr id="8" name="Dikdörtgen 7"/>
          <p:cNvSpPr/>
          <p:nvPr/>
        </p:nvSpPr>
        <p:spPr>
          <a:xfrm>
            <a:off x="2220439" y="409499"/>
            <a:ext cx="4969630" cy="461665"/>
          </a:xfrm>
          <a:prstGeom prst="rect">
            <a:avLst/>
          </a:prstGeom>
        </p:spPr>
        <p:txBody>
          <a:bodyPr wrap="none">
            <a:spAutoFit/>
          </a:bodyPr>
          <a:lstStyle/>
          <a:p>
            <a:pPr algn="ctr"/>
            <a:r>
              <a:rPr lang="tr-TR" sz="2400" b="1" dirty="0" smtClean="0">
                <a:solidFill>
                  <a:srgbClr val="FF0000"/>
                </a:solidFill>
              </a:rPr>
              <a:t>2024-2025 Güz </a:t>
            </a:r>
            <a:r>
              <a:rPr lang="tr-TR" sz="2400" b="1" dirty="0" smtClean="0"/>
              <a:t>Anket Katılım Oranları</a:t>
            </a:r>
            <a:endParaRPr lang="tr-TR" sz="2400" b="1"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70" y="1765728"/>
            <a:ext cx="4338153" cy="187228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255" y="1521516"/>
            <a:ext cx="4299976" cy="211649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71" y="3942810"/>
            <a:ext cx="4427984" cy="1895726"/>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287" y="3919032"/>
            <a:ext cx="4067944" cy="1984863"/>
          </a:xfrm>
          <a:prstGeom prst="rect">
            <a:avLst/>
          </a:prstGeom>
        </p:spPr>
      </p:pic>
    </p:spTree>
    <p:extLst>
      <p:ext uri="{BB962C8B-B14F-4D97-AF65-F5344CB8AC3E}">
        <p14:creationId xmlns:p14="http://schemas.microsoft.com/office/powerpoint/2010/main" val="411043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3</a:t>
            </a:fld>
            <a:endParaRPr lang="tr-TR" dirty="0"/>
          </a:p>
        </p:txBody>
      </p:sp>
      <p:sp>
        <p:nvSpPr>
          <p:cNvPr id="3" name="Dikdörtgen 2"/>
          <p:cNvSpPr/>
          <p:nvPr/>
        </p:nvSpPr>
        <p:spPr>
          <a:xfrm>
            <a:off x="1191032" y="2276872"/>
            <a:ext cx="7334817" cy="1200329"/>
          </a:xfrm>
          <a:prstGeom prst="rect">
            <a:avLst/>
          </a:prstGeom>
          <a:solidFill>
            <a:schemeClr val="accent1">
              <a:lumMod val="20000"/>
              <a:lumOff val="80000"/>
            </a:schemeClr>
          </a:solidFill>
          <a:ln>
            <a:solidFill>
              <a:schemeClr val="accent1"/>
            </a:solidFill>
          </a:ln>
        </p:spPr>
        <p:txBody>
          <a:bodyPr wrap="square">
            <a:spAutoFit/>
          </a:bodyPr>
          <a:lstStyle/>
          <a:p>
            <a:r>
              <a:rPr lang="tr-TR" sz="2400" dirty="0" err="1" smtClean="0">
                <a:solidFill>
                  <a:srgbClr val="FF0000"/>
                </a:solidFill>
                <a:cs typeface="Times New Roman" panose="02020603050405020304" pitchFamily="18" charset="0"/>
              </a:rPr>
              <a:t>Akredistasyon</a:t>
            </a:r>
            <a:r>
              <a:rPr lang="tr-TR" sz="2400" dirty="0">
                <a:solidFill>
                  <a:srgbClr val="FF0000"/>
                </a:solidFill>
                <a:cs typeface="Times New Roman" panose="02020603050405020304" pitchFamily="18" charset="0"/>
              </a:rPr>
              <a:t>;</a:t>
            </a:r>
            <a:r>
              <a:rPr lang="tr-TR" sz="2400" dirty="0" smtClean="0">
                <a:solidFill>
                  <a:srgbClr val="FF0000"/>
                </a:solidFill>
                <a:cs typeface="Times New Roman" panose="02020603050405020304" pitchFamily="18" charset="0"/>
              </a:rPr>
              <a:t> </a:t>
            </a:r>
            <a:r>
              <a:rPr lang="tr-TR" sz="2400" dirty="0" smtClean="0">
                <a:solidFill>
                  <a:srgbClr val="444444"/>
                </a:solidFill>
                <a:cs typeface="Times New Roman" panose="02020603050405020304" pitchFamily="18" charset="0"/>
              </a:rPr>
              <a:t>bir kurumun önceden belirlenmiş bazı standartları karşılayıp karşılamadığını </a:t>
            </a:r>
            <a:r>
              <a:rPr lang="tr-TR" sz="2400" dirty="0">
                <a:solidFill>
                  <a:srgbClr val="444444"/>
                </a:solidFill>
                <a:cs typeface="Times New Roman" panose="02020603050405020304" pitchFamily="18" charset="0"/>
              </a:rPr>
              <a:t>ölçen değerlendirme ve dış kalite güvence sürecidir</a:t>
            </a:r>
            <a:r>
              <a:rPr lang="tr-TR" sz="2400" dirty="0" smtClean="0">
                <a:solidFill>
                  <a:srgbClr val="444444"/>
                </a:solidFill>
                <a:cs typeface="Times New Roman" panose="02020603050405020304" pitchFamily="18" charset="0"/>
              </a:rPr>
              <a:t>.</a:t>
            </a:r>
            <a:endParaRPr lang="tr-TR" sz="2400" dirty="0">
              <a:solidFill>
                <a:srgbClr val="444444"/>
              </a:solidFill>
              <a:cs typeface="Times New Roman" panose="02020603050405020304" pitchFamily="18" charset="0"/>
            </a:endParaRPr>
          </a:p>
        </p:txBody>
      </p:sp>
      <p:sp>
        <p:nvSpPr>
          <p:cNvPr id="4" name="Dikdörtgen 3"/>
          <p:cNvSpPr/>
          <p:nvPr/>
        </p:nvSpPr>
        <p:spPr>
          <a:xfrm rot="20819406">
            <a:off x="811638" y="586151"/>
            <a:ext cx="2286000" cy="1014380"/>
          </a:xfrm>
          <a:prstGeom prst="rect">
            <a:avLst/>
          </a:prstGeom>
          <a:ln>
            <a:solidFill>
              <a:schemeClr val="accent1"/>
            </a:solidFill>
          </a:ln>
        </p:spPr>
        <p:txBody>
          <a:bodyPr wrap="square">
            <a:spAutoFit/>
          </a:bodyPr>
          <a:lstStyle/>
          <a:p>
            <a:pPr>
              <a:lnSpc>
                <a:spcPct val="107000"/>
              </a:lnSpc>
              <a:spcAft>
                <a:spcPts val="800"/>
              </a:spcAft>
            </a:pPr>
            <a:r>
              <a:rPr lang="tr-TR" sz="2800" dirty="0"/>
              <a:t>Akreditasyon nedir?</a:t>
            </a:r>
          </a:p>
        </p:txBody>
      </p:sp>
      <p:sp>
        <p:nvSpPr>
          <p:cNvPr id="5" name="Dikdörtgen 4"/>
          <p:cNvSpPr/>
          <p:nvPr/>
        </p:nvSpPr>
        <p:spPr>
          <a:xfrm>
            <a:off x="1191032" y="3779838"/>
            <a:ext cx="7334817" cy="1200329"/>
          </a:xfrm>
          <a:prstGeom prst="rect">
            <a:avLst/>
          </a:prstGeom>
          <a:solidFill>
            <a:schemeClr val="accent1">
              <a:lumMod val="40000"/>
              <a:lumOff val="60000"/>
            </a:schemeClr>
          </a:solidFill>
          <a:ln>
            <a:solidFill>
              <a:schemeClr val="accent1"/>
            </a:solidFill>
          </a:ln>
        </p:spPr>
        <p:txBody>
          <a:bodyPr wrap="square">
            <a:spAutoFit/>
          </a:bodyPr>
          <a:lstStyle/>
          <a:p>
            <a:r>
              <a:rPr lang="tr-TR" sz="2400" dirty="0" smtClean="0">
                <a:solidFill>
                  <a:srgbClr val="FF0000"/>
                </a:solidFill>
                <a:cs typeface="Times New Roman" panose="02020603050405020304" pitchFamily="18" charset="0"/>
              </a:rPr>
              <a:t>Üniversitede akreditasyon; </a:t>
            </a:r>
            <a:r>
              <a:rPr lang="tr-TR" sz="2400" dirty="0" smtClean="0">
                <a:cs typeface="Times New Roman" panose="02020603050405020304" pitchFamily="18" charset="0"/>
              </a:rPr>
              <a:t>üniversitedeki eğitimin kalitesine ilişkin, tarafsız bir kurumun değerlendirme yapmasıdır. </a:t>
            </a:r>
          </a:p>
        </p:txBody>
      </p:sp>
      <p:sp>
        <p:nvSpPr>
          <p:cNvPr id="6" name="Dikdörtgen 5"/>
          <p:cNvSpPr/>
          <p:nvPr/>
        </p:nvSpPr>
        <p:spPr>
          <a:xfrm>
            <a:off x="1191032" y="5282804"/>
            <a:ext cx="7324806" cy="830997"/>
          </a:xfrm>
          <a:prstGeom prst="rect">
            <a:avLst/>
          </a:prstGeom>
          <a:solidFill>
            <a:schemeClr val="accent1">
              <a:lumMod val="60000"/>
              <a:lumOff val="40000"/>
            </a:schemeClr>
          </a:solidFill>
          <a:ln>
            <a:solidFill>
              <a:schemeClr val="accent1"/>
            </a:solidFill>
          </a:ln>
        </p:spPr>
        <p:txBody>
          <a:bodyPr wrap="square">
            <a:spAutoFit/>
          </a:bodyPr>
          <a:lstStyle/>
          <a:p>
            <a:r>
              <a:rPr lang="tr-TR" sz="2400" dirty="0">
                <a:solidFill>
                  <a:srgbClr val="FF0000"/>
                </a:solidFill>
                <a:cs typeface="Times New Roman" panose="02020603050405020304" pitchFamily="18" charset="0"/>
              </a:rPr>
              <a:t>Bir eğitim programı akredite olması, </a:t>
            </a:r>
            <a:r>
              <a:rPr lang="tr-TR" sz="2400" dirty="0">
                <a:cs typeface="Times New Roman" panose="02020603050405020304" pitchFamily="18" charset="0"/>
              </a:rPr>
              <a:t>o bölümde belli bir kalite standardı doğrultusunda eğitim verildiğini gösterir. </a:t>
            </a:r>
          </a:p>
        </p:txBody>
      </p:sp>
    </p:spTree>
    <p:extLst>
      <p:ext uri="{BB962C8B-B14F-4D97-AF65-F5344CB8AC3E}">
        <p14:creationId xmlns:p14="http://schemas.microsoft.com/office/powerpoint/2010/main" val="3170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4</a:t>
            </a:fld>
            <a:endParaRPr lang="tr-TR"/>
          </a:p>
        </p:txBody>
      </p:sp>
      <p:sp>
        <p:nvSpPr>
          <p:cNvPr id="9" name="Metin kutusu 8">
            <a:extLst>
              <a:ext uri="{FF2B5EF4-FFF2-40B4-BE49-F238E27FC236}">
                <a16:creationId xmlns:a16="http://schemas.microsoft.com/office/drawing/2014/main" id="{70087D4F-CB71-4825-B40C-2A67EEEBDE05}"/>
              </a:ext>
            </a:extLst>
          </p:cNvPr>
          <p:cNvSpPr txBox="1"/>
          <p:nvPr/>
        </p:nvSpPr>
        <p:spPr>
          <a:xfrm>
            <a:off x="3131840" y="1222711"/>
            <a:ext cx="5400600" cy="1015663"/>
          </a:xfrm>
          <a:prstGeom prst="rect">
            <a:avLst/>
          </a:prstGeom>
          <a:noFill/>
        </p:spPr>
        <p:txBody>
          <a:bodyPr wrap="square">
            <a:spAutoFit/>
          </a:bodyPr>
          <a:lstStyle/>
          <a:p>
            <a:r>
              <a:rPr lang="tr-TR" sz="2000" dirty="0"/>
              <a:t>FEN, EDEBİYAT, FEN - EDEBİYAT, DİL VE TARİH - COĞRAFYA </a:t>
            </a:r>
            <a:r>
              <a:rPr lang="tr-TR" sz="2000" dirty="0" smtClean="0"/>
              <a:t>FAKÜLTELERİ ÖĞRETİM </a:t>
            </a:r>
            <a:r>
              <a:rPr lang="tr-TR" sz="2000" dirty="0"/>
              <a:t>PROGRAMLARI DEĞERLENDİRME VE AKREDİTASYON </a:t>
            </a:r>
            <a:r>
              <a:rPr lang="tr-TR" sz="2000" dirty="0" smtClean="0"/>
              <a:t>DERNEĞİ</a:t>
            </a:r>
            <a:endParaRPr lang="tr-TR" sz="2000" dirty="0"/>
          </a:p>
        </p:txBody>
      </p:sp>
      <p:sp>
        <p:nvSpPr>
          <p:cNvPr id="4" name="Dikdörtgen 3"/>
          <p:cNvSpPr/>
          <p:nvPr/>
        </p:nvSpPr>
        <p:spPr>
          <a:xfrm rot="776507">
            <a:off x="1114713" y="1201568"/>
            <a:ext cx="1728192" cy="830997"/>
          </a:xfrm>
          <a:prstGeom prst="rect">
            <a:avLst/>
          </a:prstGeom>
          <a:ln>
            <a:solidFill>
              <a:schemeClr val="accent1"/>
            </a:solidFill>
          </a:ln>
        </p:spPr>
        <p:txBody>
          <a:bodyPr wrap="square">
            <a:spAutoFit/>
          </a:bodyPr>
          <a:lstStyle/>
          <a:p>
            <a:r>
              <a:rPr lang="tr-TR" sz="2400" b="1" dirty="0"/>
              <a:t>FEDEK </a:t>
            </a:r>
            <a:r>
              <a:rPr lang="tr-TR" sz="2400" b="1" dirty="0" smtClean="0"/>
              <a:t>nedir</a:t>
            </a:r>
            <a:r>
              <a:rPr lang="tr-TR" sz="2400" b="1" dirty="0"/>
              <a:t>?</a:t>
            </a:r>
            <a:endParaRPr lang="en-US" sz="2400" b="1" dirty="0"/>
          </a:p>
        </p:txBody>
      </p:sp>
      <p:sp>
        <p:nvSpPr>
          <p:cNvPr id="3" name="Dikdörtgen 2"/>
          <p:cNvSpPr/>
          <p:nvPr/>
        </p:nvSpPr>
        <p:spPr>
          <a:xfrm>
            <a:off x="792560" y="4059426"/>
            <a:ext cx="3923456" cy="2308324"/>
          </a:xfrm>
          <a:prstGeom prst="rect">
            <a:avLst/>
          </a:prstGeom>
          <a:solidFill>
            <a:schemeClr val="accent1">
              <a:lumMod val="20000"/>
              <a:lumOff val="80000"/>
            </a:schemeClr>
          </a:solidFill>
        </p:spPr>
        <p:txBody>
          <a:bodyPr wrap="square">
            <a:spAutoFit/>
          </a:bodyPr>
          <a:lstStyle/>
          <a:p>
            <a:r>
              <a:rPr lang="tr-TR" sz="2400" dirty="0"/>
              <a:t>FEF öğretim programlarını, kurumların başvurusu üzerine </a:t>
            </a:r>
            <a:r>
              <a:rPr lang="tr-TR" sz="2400" dirty="0" smtClean="0"/>
              <a:t>değerlendiren ve akredite eden, gönüllülük </a:t>
            </a:r>
            <a:r>
              <a:rPr lang="tr-TR" sz="2400" dirty="0"/>
              <a:t>esasına dayalı bir dış değerlendirme kurumudur.</a:t>
            </a:r>
          </a:p>
        </p:txBody>
      </p:sp>
      <p:grpSp>
        <p:nvGrpSpPr>
          <p:cNvPr id="7" name="Grup 6"/>
          <p:cNvGrpSpPr/>
          <p:nvPr/>
        </p:nvGrpSpPr>
        <p:grpSpPr>
          <a:xfrm>
            <a:off x="5194558" y="3195262"/>
            <a:ext cx="3492242" cy="3172488"/>
            <a:chOff x="5194558" y="3195262"/>
            <a:chExt cx="3492242" cy="3172488"/>
          </a:xfrm>
        </p:grpSpPr>
        <p:pic>
          <p:nvPicPr>
            <p:cNvPr id="5" name="Resim 4"/>
            <p:cNvPicPr>
              <a:picLocks noChangeAspect="1"/>
            </p:cNvPicPr>
            <p:nvPr/>
          </p:nvPicPr>
          <p:blipFill>
            <a:blip r:embed="rId3"/>
            <a:stretch>
              <a:fillRect/>
            </a:stretch>
          </p:blipFill>
          <p:spPr>
            <a:xfrm>
              <a:off x="5194558" y="3778340"/>
              <a:ext cx="3492242" cy="2589410"/>
            </a:xfrm>
            <a:prstGeom prst="rect">
              <a:avLst/>
            </a:prstGeom>
          </p:spPr>
        </p:pic>
        <p:sp>
          <p:nvSpPr>
            <p:cNvPr id="6" name="Dikdörtgen 5"/>
            <p:cNvSpPr/>
            <p:nvPr/>
          </p:nvSpPr>
          <p:spPr>
            <a:xfrm>
              <a:off x="5506054" y="3195262"/>
              <a:ext cx="2725426" cy="461665"/>
            </a:xfrm>
            <a:prstGeom prst="rect">
              <a:avLst/>
            </a:prstGeom>
          </p:spPr>
          <p:txBody>
            <a:bodyPr wrap="none">
              <a:spAutoFit/>
            </a:bodyPr>
            <a:lstStyle/>
            <a:p>
              <a:r>
                <a:rPr lang="tr-TR" sz="2400" dirty="0"/>
                <a:t>https://fedek.org.tr/</a:t>
              </a:r>
            </a:p>
          </p:txBody>
        </p:sp>
      </p:grpSp>
    </p:spTree>
    <p:extLst>
      <p:ext uri="{BB962C8B-B14F-4D97-AF65-F5344CB8AC3E}">
        <p14:creationId xmlns:p14="http://schemas.microsoft.com/office/powerpoint/2010/main" val="37196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5</a:t>
            </a:fld>
            <a:endParaRPr lang="tr-TR"/>
          </a:p>
        </p:txBody>
      </p:sp>
      <p:sp>
        <p:nvSpPr>
          <p:cNvPr id="9" name="Metin kutusu 8">
            <a:extLst>
              <a:ext uri="{FF2B5EF4-FFF2-40B4-BE49-F238E27FC236}">
                <a16:creationId xmlns:a16="http://schemas.microsoft.com/office/drawing/2014/main" id="{70087D4F-CB71-4825-B40C-2A67EEEBDE05}"/>
              </a:ext>
            </a:extLst>
          </p:cNvPr>
          <p:cNvSpPr txBox="1"/>
          <p:nvPr/>
        </p:nvSpPr>
        <p:spPr>
          <a:xfrm>
            <a:off x="3347864" y="692696"/>
            <a:ext cx="5111588" cy="1938992"/>
          </a:xfrm>
          <a:prstGeom prst="rect">
            <a:avLst/>
          </a:prstGeom>
          <a:solidFill>
            <a:schemeClr val="accent1">
              <a:lumMod val="20000"/>
              <a:lumOff val="80000"/>
            </a:schemeClr>
          </a:solidFill>
        </p:spPr>
        <p:txBody>
          <a:bodyPr wrap="square">
            <a:spAutoFit/>
          </a:bodyPr>
          <a:lstStyle/>
          <a:p>
            <a:r>
              <a:rPr lang="tr-TR" sz="2400" u="sng" dirty="0" smtClean="0">
                <a:solidFill>
                  <a:srgbClr val="FF0000"/>
                </a:solidFill>
              </a:rPr>
              <a:t>Bölüm için:</a:t>
            </a:r>
            <a:r>
              <a:rPr lang="tr-TR" sz="2400" u="sng" dirty="0" smtClean="0"/>
              <a:t> </a:t>
            </a:r>
          </a:p>
          <a:p>
            <a:pPr marL="342900" indent="-342900">
              <a:buFont typeface="Arial" panose="020B0604020202020204" pitchFamily="34" charset="0"/>
              <a:buChar char="•"/>
            </a:pPr>
            <a:r>
              <a:rPr lang="tr-TR" sz="2400" dirty="0"/>
              <a:t>Akademik kalite artışı</a:t>
            </a:r>
          </a:p>
          <a:p>
            <a:pPr marL="342900" indent="-342900">
              <a:buFont typeface="Arial" panose="020B0604020202020204" pitchFamily="34" charset="0"/>
              <a:buChar char="•"/>
            </a:pPr>
            <a:r>
              <a:rPr lang="tr-TR" sz="2400" dirty="0"/>
              <a:t>Öğrenci merkezli sürekli iyileştirme</a:t>
            </a:r>
          </a:p>
          <a:p>
            <a:pPr marL="342900" indent="-342900">
              <a:buFont typeface="Arial" panose="020B0604020202020204" pitchFamily="34" charset="0"/>
              <a:buChar char="•"/>
            </a:pPr>
            <a:r>
              <a:rPr lang="tr-TR" sz="2400" dirty="0"/>
              <a:t>K</a:t>
            </a:r>
            <a:r>
              <a:rPr lang="tr-TR" sz="2400" dirty="0" smtClean="0"/>
              <a:t>urumsal </a:t>
            </a:r>
            <a:r>
              <a:rPr lang="tr-TR" sz="2400" dirty="0"/>
              <a:t>kalite </a:t>
            </a:r>
            <a:r>
              <a:rPr lang="tr-TR" sz="2400" dirty="0" smtClean="0"/>
              <a:t>güvencesi ve uluslararası tanınırlık</a:t>
            </a:r>
          </a:p>
        </p:txBody>
      </p:sp>
      <p:sp>
        <p:nvSpPr>
          <p:cNvPr id="4" name="Dikdörtgen 3"/>
          <p:cNvSpPr/>
          <p:nvPr/>
        </p:nvSpPr>
        <p:spPr>
          <a:xfrm rot="776507">
            <a:off x="679315" y="1694045"/>
            <a:ext cx="1991922" cy="1569660"/>
          </a:xfrm>
          <a:prstGeom prst="rect">
            <a:avLst/>
          </a:prstGeom>
          <a:ln>
            <a:solidFill>
              <a:schemeClr val="accent1"/>
            </a:solidFill>
          </a:ln>
        </p:spPr>
        <p:txBody>
          <a:bodyPr wrap="square">
            <a:spAutoFit/>
          </a:bodyPr>
          <a:lstStyle/>
          <a:p>
            <a:r>
              <a:rPr lang="tr-TR" sz="2400" dirty="0"/>
              <a:t>Bölüm akreditasyonu neden gerekli?</a:t>
            </a:r>
            <a:endParaRPr lang="en-US" sz="2400" b="1" dirty="0"/>
          </a:p>
        </p:txBody>
      </p:sp>
      <p:sp>
        <p:nvSpPr>
          <p:cNvPr id="5" name="Dikdörtgen 4"/>
          <p:cNvSpPr/>
          <p:nvPr/>
        </p:nvSpPr>
        <p:spPr>
          <a:xfrm>
            <a:off x="3347864" y="3068960"/>
            <a:ext cx="5111588" cy="1200329"/>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r>
              <a:rPr lang="tr-TR" sz="2400" u="sng" dirty="0">
                <a:solidFill>
                  <a:srgbClr val="FF0000"/>
                </a:solidFill>
              </a:rPr>
              <a:t>Mezunlar için: </a:t>
            </a:r>
          </a:p>
          <a:p>
            <a:pPr marL="342900" indent="-342900">
              <a:buFont typeface="Arial" panose="020B0604020202020204" pitchFamily="34" charset="0"/>
              <a:buChar char="•"/>
            </a:pPr>
            <a:r>
              <a:rPr lang="tr-TR" sz="2400" dirty="0"/>
              <a:t>Akredite olmuş bir kurumdan mezun olmanın prestiji   </a:t>
            </a:r>
          </a:p>
        </p:txBody>
      </p:sp>
      <p:sp>
        <p:nvSpPr>
          <p:cNvPr id="6" name="Dikdörtgen 5"/>
          <p:cNvSpPr/>
          <p:nvPr/>
        </p:nvSpPr>
        <p:spPr>
          <a:xfrm>
            <a:off x="3335680" y="4851154"/>
            <a:ext cx="5123772" cy="1200329"/>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r>
              <a:rPr lang="tr-TR" sz="2400" u="sng" dirty="0">
                <a:solidFill>
                  <a:srgbClr val="FF0000"/>
                </a:solidFill>
              </a:rPr>
              <a:t>İşverenler için:</a:t>
            </a:r>
          </a:p>
          <a:p>
            <a:pPr marL="342900" indent="-342900">
              <a:buFont typeface="Arial" panose="020B0604020202020204" pitchFamily="34" charset="0"/>
              <a:buChar char="•"/>
            </a:pPr>
            <a:r>
              <a:rPr lang="tr-TR" sz="2400" dirty="0"/>
              <a:t>İşe başvuran mezunların nitelikli eğitim aldığının güvencesi</a:t>
            </a:r>
          </a:p>
        </p:txBody>
      </p:sp>
    </p:spTree>
    <p:extLst>
      <p:ext uri="{BB962C8B-B14F-4D97-AF65-F5344CB8AC3E}">
        <p14:creationId xmlns:p14="http://schemas.microsoft.com/office/powerpoint/2010/main" val="1250451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6</a:t>
            </a:fld>
            <a:endParaRPr lang="tr-TR"/>
          </a:p>
        </p:txBody>
      </p:sp>
      <p:sp>
        <p:nvSpPr>
          <p:cNvPr id="3" name="Dikdörtgen 2"/>
          <p:cNvSpPr/>
          <p:nvPr/>
        </p:nvSpPr>
        <p:spPr>
          <a:xfrm rot="20595697">
            <a:off x="335679" y="1026114"/>
            <a:ext cx="1991922" cy="1200329"/>
          </a:xfrm>
          <a:prstGeom prst="rect">
            <a:avLst/>
          </a:prstGeom>
          <a:ln>
            <a:solidFill>
              <a:schemeClr val="accent1"/>
            </a:solidFill>
          </a:ln>
        </p:spPr>
        <p:txBody>
          <a:bodyPr wrap="square">
            <a:spAutoFit/>
          </a:bodyPr>
          <a:lstStyle/>
          <a:p>
            <a:r>
              <a:rPr lang="tr-TR" sz="2400" dirty="0" smtClean="0"/>
              <a:t>Akreditasyon kriterleri nelerdir?</a:t>
            </a:r>
            <a:endParaRPr lang="en-US" sz="2400" b="1" dirty="0"/>
          </a:p>
        </p:txBody>
      </p:sp>
      <p:sp>
        <p:nvSpPr>
          <p:cNvPr id="4" name="Dikdörtgen 3"/>
          <p:cNvSpPr/>
          <p:nvPr/>
        </p:nvSpPr>
        <p:spPr>
          <a:xfrm>
            <a:off x="3214335" y="774220"/>
            <a:ext cx="4736780" cy="523220"/>
          </a:xfrm>
          <a:prstGeom prst="rect">
            <a:avLst/>
          </a:prstGeom>
          <a:solidFill>
            <a:schemeClr val="accent1">
              <a:lumMod val="60000"/>
              <a:lumOff val="40000"/>
            </a:schemeClr>
          </a:solidFill>
        </p:spPr>
        <p:txBody>
          <a:bodyPr wrap="square">
            <a:spAutoFit/>
          </a:bodyPr>
          <a:lstStyle/>
          <a:p>
            <a:r>
              <a:rPr lang="tr-TR" sz="2800" b="1" dirty="0"/>
              <a:t>FEDEK Akreditasyon </a:t>
            </a:r>
            <a:r>
              <a:rPr lang="tr-TR" sz="2800" b="1" dirty="0" smtClean="0"/>
              <a:t>Ölçütleri</a:t>
            </a:r>
            <a:endParaRPr lang="tr-TR" sz="2800" b="1" dirty="0"/>
          </a:p>
        </p:txBody>
      </p:sp>
      <p:sp>
        <p:nvSpPr>
          <p:cNvPr id="5" name="Dikdörtgen 4"/>
          <p:cNvSpPr/>
          <p:nvPr/>
        </p:nvSpPr>
        <p:spPr>
          <a:xfrm>
            <a:off x="3125356" y="1788455"/>
            <a:ext cx="1750694" cy="830997"/>
          </a:xfrm>
          <a:prstGeom prst="rect">
            <a:avLst/>
          </a:prstGeom>
          <a:ln>
            <a:solidFill>
              <a:schemeClr val="accent1">
                <a:lumMod val="20000"/>
                <a:lumOff val="80000"/>
              </a:schemeClr>
            </a:solidFill>
          </a:ln>
        </p:spPr>
        <p:txBody>
          <a:bodyPr wrap="square">
            <a:spAutoFit/>
          </a:bodyPr>
          <a:lstStyle/>
          <a:p>
            <a:r>
              <a:rPr lang="tr-TR" sz="2400" dirty="0"/>
              <a:t>programın </a:t>
            </a:r>
            <a:r>
              <a:rPr lang="tr-TR" sz="2400" dirty="0" smtClean="0"/>
              <a:t>amaçları </a:t>
            </a:r>
            <a:endParaRPr lang="tr-TR" sz="2400" dirty="0"/>
          </a:p>
        </p:txBody>
      </p:sp>
      <p:sp>
        <p:nvSpPr>
          <p:cNvPr id="6" name="Dikdörtgen 5"/>
          <p:cNvSpPr/>
          <p:nvPr/>
        </p:nvSpPr>
        <p:spPr>
          <a:xfrm>
            <a:off x="5148064" y="2203953"/>
            <a:ext cx="1648160" cy="830997"/>
          </a:xfrm>
          <a:prstGeom prst="rect">
            <a:avLst/>
          </a:prstGeom>
          <a:ln>
            <a:solidFill>
              <a:schemeClr val="accent1">
                <a:lumMod val="20000"/>
                <a:lumOff val="80000"/>
              </a:schemeClr>
            </a:solidFill>
          </a:ln>
        </p:spPr>
        <p:txBody>
          <a:bodyPr wrap="square">
            <a:spAutoFit/>
          </a:bodyPr>
          <a:lstStyle/>
          <a:p>
            <a:r>
              <a:rPr lang="tr-TR" sz="2400" dirty="0"/>
              <a:t>p</a:t>
            </a:r>
            <a:r>
              <a:rPr lang="tr-TR" sz="2400" dirty="0" smtClean="0"/>
              <a:t>rogramın çıktıları </a:t>
            </a:r>
            <a:endParaRPr lang="tr-TR" sz="2400" dirty="0"/>
          </a:p>
        </p:txBody>
      </p:sp>
      <p:sp>
        <p:nvSpPr>
          <p:cNvPr id="7" name="Dikdörtgen 6"/>
          <p:cNvSpPr/>
          <p:nvPr/>
        </p:nvSpPr>
        <p:spPr>
          <a:xfrm>
            <a:off x="1702167" y="3066443"/>
            <a:ext cx="1512168" cy="830997"/>
          </a:xfrm>
          <a:prstGeom prst="rect">
            <a:avLst/>
          </a:prstGeom>
          <a:ln>
            <a:solidFill>
              <a:schemeClr val="accent1">
                <a:lumMod val="20000"/>
                <a:lumOff val="80000"/>
              </a:schemeClr>
            </a:solidFill>
          </a:ln>
        </p:spPr>
        <p:txBody>
          <a:bodyPr wrap="square">
            <a:spAutoFit/>
          </a:bodyPr>
          <a:lstStyle/>
          <a:p>
            <a:r>
              <a:rPr lang="tr-TR" sz="2400" dirty="0"/>
              <a:t>öğretim </a:t>
            </a:r>
            <a:r>
              <a:rPr lang="tr-TR" sz="2400" dirty="0" smtClean="0"/>
              <a:t>planı </a:t>
            </a:r>
            <a:endParaRPr lang="tr-TR" sz="2400" dirty="0"/>
          </a:p>
        </p:txBody>
      </p:sp>
      <p:sp>
        <p:nvSpPr>
          <p:cNvPr id="8" name="Dikdörtgen 7"/>
          <p:cNvSpPr/>
          <p:nvPr/>
        </p:nvSpPr>
        <p:spPr>
          <a:xfrm>
            <a:off x="3969831" y="3347560"/>
            <a:ext cx="1719430" cy="830997"/>
          </a:xfrm>
          <a:prstGeom prst="rect">
            <a:avLst/>
          </a:prstGeom>
          <a:ln>
            <a:solidFill>
              <a:schemeClr val="accent1">
                <a:lumMod val="20000"/>
                <a:lumOff val="80000"/>
              </a:schemeClr>
            </a:solidFill>
          </a:ln>
        </p:spPr>
        <p:txBody>
          <a:bodyPr wrap="square">
            <a:spAutoFit/>
          </a:bodyPr>
          <a:lstStyle/>
          <a:p>
            <a:r>
              <a:rPr lang="tr-TR" sz="2400" dirty="0"/>
              <a:t>öğretim </a:t>
            </a:r>
            <a:r>
              <a:rPr lang="tr-TR" sz="2400" dirty="0" smtClean="0"/>
              <a:t>elemanları</a:t>
            </a:r>
            <a:endParaRPr lang="tr-TR" sz="2400" dirty="0"/>
          </a:p>
        </p:txBody>
      </p:sp>
      <p:sp>
        <p:nvSpPr>
          <p:cNvPr id="9" name="Dikdörtgen 8"/>
          <p:cNvSpPr/>
          <p:nvPr/>
        </p:nvSpPr>
        <p:spPr>
          <a:xfrm>
            <a:off x="2767047" y="4625548"/>
            <a:ext cx="1224136" cy="830997"/>
          </a:xfrm>
          <a:prstGeom prst="rect">
            <a:avLst/>
          </a:prstGeom>
          <a:ln>
            <a:solidFill>
              <a:schemeClr val="accent1">
                <a:lumMod val="20000"/>
                <a:lumOff val="80000"/>
              </a:schemeClr>
            </a:solidFill>
          </a:ln>
        </p:spPr>
        <p:txBody>
          <a:bodyPr wrap="square">
            <a:spAutoFit/>
          </a:bodyPr>
          <a:lstStyle/>
          <a:p>
            <a:r>
              <a:rPr lang="tr-TR" sz="2400" dirty="0"/>
              <a:t>fiziki </a:t>
            </a:r>
            <a:r>
              <a:rPr lang="tr-TR" sz="2400" dirty="0" smtClean="0"/>
              <a:t>altyapı </a:t>
            </a:r>
            <a:endParaRPr lang="tr-TR" sz="2400" dirty="0"/>
          </a:p>
        </p:txBody>
      </p:sp>
      <p:sp>
        <p:nvSpPr>
          <p:cNvPr id="10" name="Dikdörtgen 9"/>
          <p:cNvSpPr/>
          <p:nvPr/>
        </p:nvSpPr>
        <p:spPr>
          <a:xfrm>
            <a:off x="6525568" y="3233130"/>
            <a:ext cx="1678712" cy="830997"/>
          </a:xfrm>
          <a:prstGeom prst="rect">
            <a:avLst/>
          </a:prstGeom>
          <a:ln>
            <a:solidFill>
              <a:schemeClr val="accent1">
                <a:lumMod val="20000"/>
                <a:lumOff val="80000"/>
              </a:schemeClr>
            </a:solidFill>
          </a:ln>
        </p:spPr>
        <p:txBody>
          <a:bodyPr wrap="square">
            <a:spAutoFit/>
          </a:bodyPr>
          <a:lstStyle/>
          <a:p>
            <a:r>
              <a:rPr lang="tr-TR" sz="2400" dirty="0"/>
              <a:t>öğrenci </a:t>
            </a:r>
            <a:r>
              <a:rPr lang="tr-TR" sz="2400" dirty="0" smtClean="0"/>
              <a:t>hizmetleri</a:t>
            </a:r>
            <a:endParaRPr lang="tr-TR" sz="2400" dirty="0"/>
          </a:p>
        </p:txBody>
      </p:sp>
      <p:sp>
        <p:nvSpPr>
          <p:cNvPr id="11" name="Dikdörtgen 10"/>
          <p:cNvSpPr/>
          <p:nvPr/>
        </p:nvSpPr>
        <p:spPr>
          <a:xfrm>
            <a:off x="7123024" y="1788455"/>
            <a:ext cx="1768599" cy="830997"/>
          </a:xfrm>
          <a:prstGeom prst="rect">
            <a:avLst/>
          </a:prstGeom>
          <a:ln>
            <a:solidFill>
              <a:schemeClr val="accent1">
                <a:lumMod val="20000"/>
                <a:lumOff val="80000"/>
              </a:schemeClr>
            </a:solidFill>
          </a:ln>
        </p:spPr>
        <p:txBody>
          <a:bodyPr wrap="square">
            <a:spAutoFit/>
          </a:bodyPr>
          <a:lstStyle/>
          <a:p>
            <a:r>
              <a:rPr lang="tr-TR" sz="2400" dirty="0"/>
              <a:t>yönetim </a:t>
            </a:r>
            <a:r>
              <a:rPr lang="tr-TR" sz="2400" dirty="0" smtClean="0"/>
              <a:t>yapısı</a:t>
            </a:r>
            <a:endParaRPr lang="tr-TR" sz="2400" dirty="0"/>
          </a:p>
        </p:txBody>
      </p:sp>
      <p:sp>
        <p:nvSpPr>
          <p:cNvPr id="12" name="Dikdörtgen 11"/>
          <p:cNvSpPr/>
          <p:nvPr/>
        </p:nvSpPr>
        <p:spPr>
          <a:xfrm>
            <a:off x="5538848" y="4566589"/>
            <a:ext cx="1584176" cy="1200329"/>
          </a:xfrm>
          <a:prstGeom prst="rect">
            <a:avLst/>
          </a:prstGeom>
          <a:ln>
            <a:solidFill>
              <a:schemeClr val="accent1">
                <a:lumMod val="20000"/>
                <a:lumOff val="80000"/>
              </a:schemeClr>
            </a:solidFill>
          </a:ln>
        </p:spPr>
        <p:txBody>
          <a:bodyPr wrap="square">
            <a:spAutoFit/>
          </a:bodyPr>
          <a:lstStyle/>
          <a:p>
            <a:r>
              <a:rPr lang="tr-TR" sz="2400" dirty="0"/>
              <a:t>kalite güvence </a:t>
            </a:r>
            <a:r>
              <a:rPr lang="tr-TR" sz="2400" dirty="0" smtClean="0"/>
              <a:t>sistemi </a:t>
            </a:r>
            <a:endParaRPr lang="tr-TR" sz="2400" dirty="0"/>
          </a:p>
        </p:txBody>
      </p:sp>
    </p:spTree>
    <p:extLst>
      <p:ext uri="{BB962C8B-B14F-4D97-AF65-F5344CB8AC3E}">
        <p14:creationId xmlns:p14="http://schemas.microsoft.com/office/powerpoint/2010/main" val="1645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7</a:t>
            </a:fld>
            <a:endParaRPr lang="tr-TR"/>
          </a:p>
        </p:txBody>
      </p:sp>
      <p:sp>
        <p:nvSpPr>
          <p:cNvPr id="3" name="Dikdörtgen 2"/>
          <p:cNvSpPr/>
          <p:nvPr/>
        </p:nvSpPr>
        <p:spPr>
          <a:xfrm>
            <a:off x="2557264" y="516940"/>
            <a:ext cx="6134824" cy="2308324"/>
          </a:xfrm>
          <a:prstGeom prst="rect">
            <a:avLst/>
          </a:prstGeom>
          <a:ln>
            <a:solidFill>
              <a:schemeClr val="accent1">
                <a:lumMod val="20000"/>
                <a:lumOff val="80000"/>
              </a:schemeClr>
            </a:solidFill>
          </a:ln>
        </p:spPr>
        <p:txBody>
          <a:bodyPr wrap="square">
            <a:spAutoFit/>
          </a:bodyPr>
          <a:lstStyle/>
          <a:p>
            <a:pPr marL="285750" indent="-285750">
              <a:buFont typeface="Arial" panose="020B0604020202020204" pitchFamily="34" charset="0"/>
              <a:buChar char="•"/>
            </a:pPr>
            <a:r>
              <a:rPr lang="tr-TR" sz="2400" dirty="0"/>
              <a:t>Programın açıkça tanımlanmış öğretim amaçları olmalı.</a:t>
            </a:r>
          </a:p>
          <a:p>
            <a:pPr marL="285750" indent="-285750">
              <a:buFont typeface="Arial" panose="020B0604020202020204" pitchFamily="34" charset="0"/>
              <a:buChar char="•"/>
            </a:pPr>
            <a:r>
              <a:rPr lang="tr-TR" sz="2400" dirty="0"/>
              <a:t>Bu amaçlar, mezunların kariyer hedeflerine uygun olmalı.</a:t>
            </a:r>
          </a:p>
          <a:p>
            <a:pPr marL="285750" indent="-285750">
              <a:buFont typeface="Arial" panose="020B0604020202020204" pitchFamily="34" charset="0"/>
              <a:buChar char="•"/>
            </a:pPr>
            <a:r>
              <a:rPr lang="tr-TR" sz="2400" dirty="0"/>
              <a:t>Paydaş görüşleri alınarak bu amaçlar düzenli olarak gözden geçirilmeli.</a:t>
            </a:r>
          </a:p>
        </p:txBody>
      </p:sp>
      <p:sp>
        <p:nvSpPr>
          <p:cNvPr id="4" name="Dikdörtgen 3"/>
          <p:cNvSpPr/>
          <p:nvPr/>
        </p:nvSpPr>
        <p:spPr>
          <a:xfrm>
            <a:off x="391736" y="692696"/>
            <a:ext cx="1924784" cy="1200329"/>
          </a:xfrm>
          <a:prstGeom prst="rect">
            <a:avLst/>
          </a:prstGeom>
          <a:solidFill>
            <a:schemeClr val="accent1">
              <a:lumMod val="20000"/>
              <a:lumOff val="80000"/>
            </a:schemeClr>
          </a:solidFill>
          <a:ln>
            <a:noFill/>
          </a:ln>
        </p:spPr>
        <p:txBody>
          <a:bodyPr wrap="square">
            <a:spAutoFit/>
          </a:bodyPr>
          <a:lstStyle/>
          <a:p>
            <a:r>
              <a:rPr lang="tr-TR" sz="2400" dirty="0" smtClean="0">
                <a:solidFill>
                  <a:srgbClr val="FF0000"/>
                </a:solidFill>
              </a:rPr>
              <a:t>Programın amaçları</a:t>
            </a:r>
            <a:r>
              <a:rPr lang="tr-TR" sz="2400" dirty="0" smtClean="0"/>
              <a:t>na ilişkin ölçütler</a:t>
            </a:r>
            <a:endParaRPr lang="tr-TR" sz="2400" dirty="0"/>
          </a:p>
        </p:txBody>
      </p:sp>
      <p:sp>
        <p:nvSpPr>
          <p:cNvPr id="5" name="Dikdörtgen 4"/>
          <p:cNvSpPr/>
          <p:nvPr/>
        </p:nvSpPr>
        <p:spPr>
          <a:xfrm>
            <a:off x="368152" y="3023395"/>
            <a:ext cx="1944216" cy="1200329"/>
          </a:xfrm>
          <a:prstGeom prst="rect">
            <a:avLst/>
          </a:prstGeom>
          <a:solidFill>
            <a:schemeClr val="accent1">
              <a:lumMod val="40000"/>
              <a:lumOff val="60000"/>
            </a:schemeClr>
          </a:solidFill>
          <a:ln>
            <a:noFill/>
          </a:ln>
        </p:spPr>
        <p:txBody>
          <a:bodyPr wrap="square">
            <a:spAutoFit/>
          </a:bodyPr>
          <a:lstStyle/>
          <a:p>
            <a:r>
              <a:rPr lang="tr-TR" sz="2400" dirty="0">
                <a:solidFill>
                  <a:srgbClr val="FF0000"/>
                </a:solidFill>
              </a:rPr>
              <a:t>Program </a:t>
            </a:r>
            <a:r>
              <a:rPr lang="tr-TR" sz="2400" dirty="0" smtClean="0">
                <a:solidFill>
                  <a:srgbClr val="FF0000"/>
                </a:solidFill>
              </a:rPr>
              <a:t>yönetimi</a:t>
            </a:r>
            <a:r>
              <a:rPr lang="tr-TR" sz="2400" dirty="0" smtClean="0"/>
              <a:t>ne </a:t>
            </a:r>
            <a:r>
              <a:rPr lang="tr-TR" sz="2400" dirty="0"/>
              <a:t>ilişkin </a:t>
            </a:r>
            <a:r>
              <a:rPr lang="tr-TR" sz="2400" dirty="0" smtClean="0"/>
              <a:t>ölçütler</a:t>
            </a:r>
            <a:endParaRPr lang="tr-TR" sz="2400" dirty="0"/>
          </a:p>
        </p:txBody>
      </p:sp>
      <p:sp>
        <p:nvSpPr>
          <p:cNvPr id="6" name="Dikdörtgen 5"/>
          <p:cNvSpPr/>
          <p:nvPr/>
        </p:nvSpPr>
        <p:spPr>
          <a:xfrm>
            <a:off x="2551976" y="3208062"/>
            <a:ext cx="6134824" cy="830997"/>
          </a:xfrm>
          <a:prstGeom prst="rect">
            <a:avLst/>
          </a:prstGeom>
          <a:ln>
            <a:solidFill>
              <a:schemeClr val="accent1">
                <a:lumMod val="40000"/>
                <a:lumOff val="60000"/>
              </a:schemeClr>
            </a:solidFill>
          </a:ln>
        </p:spPr>
        <p:txBody>
          <a:bodyPr wrap="square">
            <a:spAutoFit/>
          </a:bodyPr>
          <a:lstStyle/>
          <a:p>
            <a:pPr marL="285750" indent="-285750">
              <a:buFont typeface="Arial" panose="020B0604020202020204" pitchFamily="34" charset="0"/>
              <a:buChar char="•"/>
            </a:pPr>
            <a:r>
              <a:rPr lang="tr-TR" sz="2400" dirty="0"/>
              <a:t>Etkili bir yönetim organizasyonu bulunmalı.</a:t>
            </a:r>
          </a:p>
          <a:p>
            <a:pPr marL="285750" indent="-285750">
              <a:buFont typeface="Arial" panose="020B0604020202020204" pitchFamily="34" charset="0"/>
              <a:buChar char="•"/>
            </a:pPr>
            <a:r>
              <a:rPr lang="tr-TR" sz="2400" dirty="0"/>
              <a:t>Karar alma süreçleri şeffaf ve katılımcı olmalı.</a:t>
            </a:r>
          </a:p>
        </p:txBody>
      </p:sp>
      <p:sp>
        <p:nvSpPr>
          <p:cNvPr id="7" name="Dikdörtgen 6"/>
          <p:cNvSpPr/>
          <p:nvPr/>
        </p:nvSpPr>
        <p:spPr>
          <a:xfrm>
            <a:off x="2584947" y="4790841"/>
            <a:ext cx="6144348" cy="1569660"/>
          </a:xfrm>
          <a:prstGeom prst="rect">
            <a:avLst/>
          </a:prstGeom>
          <a:ln>
            <a:solidFill>
              <a:schemeClr val="accent1">
                <a:lumMod val="60000"/>
                <a:lumOff val="40000"/>
              </a:schemeClr>
            </a:solidFill>
          </a:ln>
        </p:spPr>
        <p:txBody>
          <a:bodyPr wrap="square">
            <a:spAutoFit/>
          </a:bodyPr>
          <a:lstStyle/>
          <a:p>
            <a:pPr marL="285750" indent="-285750">
              <a:buFont typeface="Arial" panose="020B0604020202020204" pitchFamily="34" charset="0"/>
              <a:buChar char="•"/>
            </a:pPr>
            <a:r>
              <a:rPr lang="tr-TR" sz="2400" dirty="0"/>
              <a:t>Program çıktıları ile uyumlu ders yapısı oluşturulmalı.</a:t>
            </a:r>
          </a:p>
          <a:p>
            <a:pPr marL="285750" indent="-285750">
              <a:buFont typeface="Arial" panose="020B0604020202020204" pitchFamily="34" charset="0"/>
              <a:buChar char="•"/>
            </a:pPr>
            <a:r>
              <a:rPr lang="tr-TR" sz="2400" dirty="0"/>
              <a:t>Temel alan dersleri, uygulamalı çalışmalar ve seçmeli dersler yeterli düzeyde olmalı.</a:t>
            </a:r>
          </a:p>
        </p:txBody>
      </p:sp>
      <p:sp>
        <p:nvSpPr>
          <p:cNvPr id="8" name="Dikdörtgen 7"/>
          <p:cNvSpPr/>
          <p:nvPr/>
        </p:nvSpPr>
        <p:spPr>
          <a:xfrm>
            <a:off x="391736" y="4788065"/>
            <a:ext cx="1944216" cy="1200329"/>
          </a:xfrm>
          <a:prstGeom prst="rect">
            <a:avLst/>
          </a:prstGeom>
          <a:solidFill>
            <a:schemeClr val="accent1">
              <a:lumMod val="60000"/>
              <a:lumOff val="40000"/>
            </a:schemeClr>
          </a:solidFill>
        </p:spPr>
        <p:txBody>
          <a:bodyPr wrap="square">
            <a:spAutoFit/>
          </a:bodyPr>
          <a:lstStyle/>
          <a:p>
            <a:r>
              <a:rPr lang="tr-TR" sz="2400" dirty="0">
                <a:solidFill>
                  <a:srgbClr val="FF0000"/>
                </a:solidFill>
              </a:rPr>
              <a:t>Öğretim p</a:t>
            </a:r>
            <a:r>
              <a:rPr lang="tr-TR" sz="2400" dirty="0" smtClean="0">
                <a:solidFill>
                  <a:srgbClr val="FF0000"/>
                </a:solidFill>
              </a:rPr>
              <a:t>lanı</a:t>
            </a:r>
            <a:r>
              <a:rPr lang="tr-TR" sz="2400" dirty="0" smtClean="0"/>
              <a:t>na ilişkin ölçütler </a:t>
            </a:r>
            <a:endParaRPr lang="tr-TR" sz="2400" dirty="0"/>
          </a:p>
        </p:txBody>
      </p:sp>
      <p:sp>
        <p:nvSpPr>
          <p:cNvPr id="9" name="Oval Belirtme Çizgisi 8"/>
          <p:cNvSpPr/>
          <p:nvPr/>
        </p:nvSpPr>
        <p:spPr>
          <a:xfrm>
            <a:off x="7905903" y="404664"/>
            <a:ext cx="899592" cy="846586"/>
          </a:xfrm>
          <a:prstGeom prst="wedgeEllipseCallout">
            <a:avLst>
              <a:gd name="adj1" fmla="val -86336"/>
              <a:gd name="adj2" fmla="val 17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a:t>
            </a:r>
            <a:endParaRPr lang="tr-TR" dirty="0"/>
          </a:p>
        </p:txBody>
      </p:sp>
      <p:sp>
        <p:nvSpPr>
          <p:cNvPr id="10" name="Oval Belirtme Çizgisi 9"/>
          <p:cNvSpPr/>
          <p:nvPr/>
        </p:nvSpPr>
        <p:spPr>
          <a:xfrm>
            <a:off x="8237004" y="4449002"/>
            <a:ext cx="899592" cy="846586"/>
          </a:xfrm>
          <a:prstGeom prst="wedgeEllipseCallout">
            <a:avLst>
              <a:gd name="adj1" fmla="val -86336"/>
              <a:gd name="adj2" fmla="val 17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a:t>
            </a:r>
            <a:endParaRPr lang="tr-TR" dirty="0"/>
          </a:p>
        </p:txBody>
      </p:sp>
    </p:spTree>
    <p:extLst>
      <p:ext uri="{BB962C8B-B14F-4D97-AF65-F5344CB8AC3E}">
        <p14:creationId xmlns:p14="http://schemas.microsoft.com/office/powerpoint/2010/main" val="32845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8</a:t>
            </a:fld>
            <a:endParaRPr lang="tr-TR"/>
          </a:p>
        </p:txBody>
      </p:sp>
      <p:sp>
        <p:nvSpPr>
          <p:cNvPr id="3" name="Dikdörtgen 2"/>
          <p:cNvSpPr/>
          <p:nvPr/>
        </p:nvSpPr>
        <p:spPr>
          <a:xfrm>
            <a:off x="166192" y="260648"/>
            <a:ext cx="8686800" cy="461665"/>
          </a:xfrm>
          <a:prstGeom prst="rect">
            <a:avLst/>
          </a:prstGeom>
        </p:spPr>
        <p:txBody>
          <a:bodyPr wrap="square">
            <a:spAutoFit/>
          </a:bodyPr>
          <a:lstStyle/>
          <a:p>
            <a:r>
              <a:rPr lang="tr-TR" sz="2400" b="1" dirty="0"/>
              <a:t>https://bilgipaketi.uludag.edu.tr/Programlar/Detay/226?AyID=32</a:t>
            </a:r>
          </a:p>
        </p:txBody>
      </p:sp>
      <p:pic>
        <p:nvPicPr>
          <p:cNvPr id="7" name="Resim 6"/>
          <p:cNvPicPr>
            <a:picLocks noChangeAspect="1"/>
          </p:cNvPicPr>
          <p:nvPr/>
        </p:nvPicPr>
        <p:blipFill>
          <a:blip r:embed="rId3"/>
          <a:stretch>
            <a:fillRect/>
          </a:stretch>
        </p:blipFill>
        <p:spPr>
          <a:xfrm>
            <a:off x="73514" y="980728"/>
            <a:ext cx="8964771" cy="3683149"/>
          </a:xfrm>
          <a:prstGeom prst="rect">
            <a:avLst/>
          </a:prstGeom>
        </p:spPr>
      </p:pic>
      <p:pic>
        <p:nvPicPr>
          <p:cNvPr id="5" name="Resim 4"/>
          <p:cNvPicPr>
            <a:picLocks noChangeAspect="1"/>
          </p:cNvPicPr>
          <p:nvPr/>
        </p:nvPicPr>
        <p:blipFill>
          <a:blip r:embed="rId4"/>
          <a:stretch>
            <a:fillRect/>
          </a:stretch>
        </p:blipFill>
        <p:spPr>
          <a:xfrm>
            <a:off x="179512" y="1608907"/>
            <a:ext cx="8752776" cy="5112568"/>
          </a:xfrm>
          <a:prstGeom prst="rect">
            <a:avLst/>
          </a:prstGeom>
        </p:spPr>
      </p:pic>
    </p:spTree>
    <p:extLst>
      <p:ext uri="{BB962C8B-B14F-4D97-AF65-F5344CB8AC3E}">
        <p14:creationId xmlns:p14="http://schemas.microsoft.com/office/powerpoint/2010/main" val="11532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pPr/>
              <a:t>9</a:t>
            </a:fld>
            <a:endParaRPr lang="tr-TR"/>
          </a:p>
        </p:txBody>
      </p:sp>
      <p:pic>
        <p:nvPicPr>
          <p:cNvPr id="3" name="Resim 2"/>
          <p:cNvPicPr>
            <a:picLocks noChangeAspect="1"/>
          </p:cNvPicPr>
          <p:nvPr/>
        </p:nvPicPr>
        <p:blipFill>
          <a:blip r:embed="rId2"/>
          <a:stretch>
            <a:fillRect/>
          </a:stretch>
        </p:blipFill>
        <p:spPr>
          <a:xfrm>
            <a:off x="179512" y="332656"/>
            <a:ext cx="7970490" cy="2561010"/>
          </a:xfrm>
          <a:prstGeom prst="rect">
            <a:avLst/>
          </a:prstGeom>
        </p:spPr>
      </p:pic>
      <p:sp>
        <p:nvSpPr>
          <p:cNvPr id="4" name="Metin kutusu 3"/>
          <p:cNvSpPr txBox="1"/>
          <p:nvPr/>
        </p:nvSpPr>
        <p:spPr>
          <a:xfrm rot="20890855">
            <a:off x="899592" y="1772816"/>
            <a:ext cx="1970861" cy="646331"/>
          </a:xfrm>
          <a:prstGeom prst="rect">
            <a:avLst/>
          </a:prstGeom>
          <a:noFill/>
          <a:ln>
            <a:solidFill>
              <a:srgbClr val="FF0000"/>
            </a:solidFill>
          </a:ln>
        </p:spPr>
        <p:txBody>
          <a:bodyPr wrap="none" rtlCol="0">
            <a:spAutoFit/>
          </a:bodyPr>
          <a:lstStyle/>
          <a:p>
            <a:r>
              <a:rPr lang="tr-TR" dirty="0" smtClean="0">
                <a:solidFill>
                  <a:srgbClr val="FF0000"/>
                </a:solidFill>
              </a:rPr>
              <a:t>PSI1001 </a:t>
            </a:r>
          </a:p>
          <a:p>
            <a:r>
              <a:rPr lang="tr-TR" dirty="0" err="1" smtClean="0">
                <a:solidFill>
                  <a:srgbClr val="FF0000"/>
                </a:solidFill>
              </a:rPr>
              <a:t>Intro</a:t>
            </a:r>
            <a:r>
              <a:rPr lang="tr-TR" dirty="0" smtClean="0">
                <a:solidFill>
                  <a:srgbClr val="FF0000"/>
                </a:solidFill>
              </a:rPr>
              <a:t> </a:t>
            </a:r>
            <a:r>
              <a:rPr lang="tr-TR" dirty="0" err="1" smtClean="0">
                <a:solidFill>
                  <a:srgbClr val="FF0000"/>
                </a:solidFill>
              </a:rPr>
              <a:t>to</a:t>
            </a:r>
            <a:r>
              <a:rPr lang="tr-TR" dirty="0" smtClean="0">
                <a:solidFill>
                  <a:srgbClr val="FF0000"/>
                </a:solidFill>
              </a:rPr>
              <a:t> </a:t>
            </a:r>
            <a:r>
              <a:rPr lang="tr-TR" dirty="0" err="1" smtClean="0">
                <a:solidFill>
                  <a:srgbClr val="FF0000"/>
                </a:solidFill>
              </a:rPr>
              <a:t>Psychology</a:t>
            </a:r>
            <a:endParaRPr lang="tr-TR" dirty="0">
              <a:solidFill>
                <a:srgbClr val="FF0000"/>
              </a:solidFill>
            </a:endParaRPr>
          </a:p>
        </p:txBody>
      </p:sp>
      <p:pic>
        <p:nvPicPr>
          <p:cNvPr id="6" name="Resim 5"/>
          <p:cNvPicPr>
            <a:picLocks noChangeAspect="1"/>
          </p:cNvPicPr>
          <p:nvPr/>
        </p:nvPicPr>
        <p:blipFill>
          <a:blip r:embed="rId3"/>
          <a:stretch>
            <a:fillRect/>
          </a:stretch>
        </p:blipFill>
        <p:spPr>
          <a:xfrm>
            <a:off x="854292" y="3242364"/>
            <a:ext cx="7488832" cy="1233886"/>
          </a:xfrm>
          <a:prstGeom prst="rect">
            <a:avLst/>
          </a:prstGeom>
        </p:spPr>
      </p:pic>
      <p:pic>
        <p:nvPicPr>
          <p:cNvPr id="7" name="Resim 6"/>
          <p:cNvPicPr>
            <a:picLocks noChangeAspect="1"/>
          </p:cNvPicPr>
          <p:nvPr/>
        </p:nvPicPr>
        <p:blipFill>
          <a:blip r:embed="rId4"/>
          <a:stretch>
            <a:fillRect/>
          </a:stretch>
        </p:blipFill>
        <p:spPr>
          <a:xfrm>
            <a:off x="179512" y="4845868"/>
            <a:ext cx="7489906" cy="1271166"/>
          </a:xfrm>
          <a:prstGeom prst="rect">
            <a:avLst/>
          </a:prstGeom>
        </p:spPr>
      </p:pic>
      <p:sp>
        <p:nvSpPr>
          <p:cNvPr id="8" name="Metin kutusu 7"/>
          <p:cNvSpPr txBox="1"/>
          <p:nvPr/>
        </p:nvSpPr>
        <p:spPr>
          <a:xfrm rot="20890855">
            <a:off x="2129191" y="3605578"/>
            <a:ext cx="1573123" cy="646331"/>
          </a:xfrm>
          <a:prstGeom prst="rect">
            <a:avLst/>
          </a:prstGeom>
          <a:noFill/>
          <a:ln>
            <a:solidFill>
              <a:srgbClr val="FF0000"/>
            </a:solidFill>
          </a:ln>
        </p:spPr>
        <p:txBody>
          <a:bodyPr wrap="none" rtlCol="0">
            <a:spAutoFit/>
          </a:bodyPr>
          <a:lstStyle/>
          <a:p>
            <a:r>
              <a:rPr lang="tr-TR" dirty="0" smtClean="0">
                <a:solidFill>
                  <a:srgbClr val="FF0000"/>
                </a:solidFill>
              </a:rPr>
              <a:t>PSI 2003 </a:t>
            </a:r>
          </a:p>
          <a:p>
            <a:r>
              <a:rPr lang="tr-TR" dirty="0" smtClean="0">
                <a:solidFill>
                  <a:srgbClr val="FF0000"/>
                </a:solidFill>
              </a:rPr>
              <a:t>Sosyal Psikoloji</a:t>
            </a:r>
            <a:endParaRPr lang="tr-TR" dirty="0">
              <a:solidFill>
                <a:srgbClr val="FF0000"/>
              </a:solidFill>
            </a:endParaRPr>
          </a:p>
        </p:txBody>
      </p:sp>
      <p:sp>
        <p:nvSpPr>
          <p:cNvPr id="9" name="Metin kutusu 8"/>
          <p:cNvSpPr txBox="1"/>
          <p:nvPr/>
        </p:nvSpPr>
        <p:spPr>
          <a:xfrm rot="20890855">
            <a:off x="1477372" y="5011051"/>
            <a:ext cx="1668727" cy="646331"/>
          </a:xfrm>
          <a:prstGeom prst="rect">
            <a:avLst/>
          </a:prstGeom>
          <a:noFill/>
          <a:ln>
            <a:solidFill>
              <a:srgbClr val="FF0000"/>
            </a:solidFill>
          </a:ln>
        </p:spPr>
        <p:txBody>
          <a:bodyPr wrap="none" rtlCol="0">
            <a:spAutoFit/>
          </a:bodyPr>
          <a:lstStyle/>
          <a:p>
            <a:r>
              <a:rPr lang="tr-TR" dirty="0" smtClean="0">
                <a:solidFill>
                  <a:srgbClr val="FF0000"/>
                </a:solidFill>
              </a:rPr>
              <a:t>PSI 3001</a:t>
            </a:r>
          </a:p>
          <a:p>
            <a:r>
              <a:rPr lang="tr-TR" dirty="0" smtClean="0">
                <a:solidFill>
                  <a:srgbClr val="FF0000"/>
                </a:solidFill>
              </a:rPr>
              <a:t>Kişilik Kuramları</a:t>
            </a:r>
            <a:endParaRPr lang="tr-TR" dirty="0">
              <a:solidFill>
                <a:srgbClr val="FF0000"/>
              </a:solidFill>
            </a:endParaRPr>
          </a:p>
        </p:txBody>
      </p:sp>
    </p:spTree>
    <p:extLst>
      <p:ext uri="{BB962C8B-B14F-4D97-AF65-F5344CB8AC3E}">
        <p14:creationId xmlns:p14="http://schemas.microsoft.com/office/powerpoint/2010/main" val="2177825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13673</TotalTime>
  <Words>1205</Words>
  <Application>Microsoft Office PowerPoint</Application>
  <PresentationFormat>Ekran Gösterisi (4:3)</PresentationFormat>
  <Paragraphs>255</Paragraphs>
  <Slides>22</Slides>
  <Notes>12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Courier New</vt:lpstr>
      <vt:lpstr>Symbol</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Merve Çavuşoğlu</dc:creator>
  <cp:lastModifiedBy>HP</cp:lastModifiedBy>
  <cp:revision>1421</cp:revision>
  <dcterms:created xsi:type="dcterms:W3CDTF">2014-12-12T02:46:02Z</dcterms:created>
  <dcterms:modified xsi:type="dcterms:W3CDTF">2025-06-30T09:58:14Z</dcterms:modified>
</cp:coreProperties>
</file>